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1" r:id="rId2"/>
  </p:sldMasterIdLst>
  <p:notesMasterIdLst>
    <p:notesMasterId r:id="rId41"/>
  </p:notesMasterIdLst>
  <p:sldIdLst>
    <p:sldId id="256" r:id="rId3"/>
    <p:sldId id="257" r:id="rId4"/>
    <p:sldId id="258" r:id="rId5"/>
    <p:sldId id="299" r:id="rId6"/>
    <p:sldId id="320" r:id="rId7"/>
    <p:sldId id="324" r:id="rId8"/>
    <p:sldId id="330" r:id="rId9"/>
    <p:sldId id="325" r:id="rId10"/>
    <p:sldId id="326" r:id="rId11"/>
    <p:sldId id="332" r:id="rId12"/>
    <p:sldId id="334" r:id="rId13"/>
    <p:sldId id="335" r:id="rId14"/>
    <p:sldId id="349" r:id="rId15"/>
    <p:sldId id="350" r:id="rId16"/>
    <p:sldId id="351" r:id="rId17"/>
    <p:sldId id="352" r:id="rId18"/>
    <p:sldId id="327" r:id="rId19"/>
    <p:sldId id="333" r:id="rId20"/>
    <p:sldId id="336" r:id="rId21"/>
    <p:sldId id="328" r:id="rId22"/>
    <p:sldId id="329" r:id="rId23"/>
    <p:sldId id="331" r:id="rId24"/>
    <p:sldId id="319" r:id="rId25"/>
    <p:sldId id="337" r:id="rId26"/>
    <p:sldId id="321" r:id="rId27"/>
    <p:sldId id="322" r:id="rId28"/>
    <p:sldId id="323" r:id="rId29"/>
    <p:sldId id="339" r:id="rId30"/>
    <p:sldId id="338" r:id="rId31"/>
    <p:sldId id="340" r:id="rId32"/>
    <p:sldId id="345" r:id="rId33"/>
    <p:sldId id="346" r:id="rId34"/>
    <p:sldId id="342" r:id="rId35"/>
    <p:sldId id="344" r:id="rId36"/>
    <p:sldId id="341" r:id="rId37"/>
    <p:sldId id="343" r:id="rId38"/>
    <p:sldId id="348" r:id="rId39"/>
    <p:sldId id="34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E643B5-CD09-4EDB-BDFA-28EC86088465}">
  <a:tblStyle styleId="{BDE643B5-CD09-4EDB-BDFA-28EC8608846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9"/>
    <p:restoredTop sz="54490" autoAdjust="0"/>
  </p:normalViewPr>
  <p:slideViewPr>
    <p:cSldViewPr snapToGrid="0" snapToObjects="1">
      <p:cViewPr>
        <p:scale>
          <a:sx n="120" d="100"/>
          <a:sy n="120" d="100"/>
        </p:scale>
        <p:origin x="2016" y="144"/>
      </p:cViewPr>
      <p:guideLst>
        <p:guide orient="horz" pos="1620"/>
        <p:guide pos="288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dirty="0"/>
              <a:t>AMSAT Payload Types</a:t>
            </a:r>
          </a:p>
        </c:rich>
      </c:tx>
      <c:layout>
        <c:manualLayout>
          <c:xMode val="edge"/>
          <c:yMode val="edge"/>
          <c:x val="0.133567585301837"/>
          <c:y val="0.003125"/>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AMSAT Payload Types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User Digital</c:v>
                </c:pt>
                <c:pt idx="1">
                  <c:v>Analog</c:v>
                </c:pt>
              </c:strCache>
            </c:strRef>
          </c:cat>
          <c:val>
            <c:numRef>
              <c:f>Sheet1!$B$2:$B$3</c:f>
              <c:numCache>
                <c:formatCode>General</c:formatCode>
                <c:ptCount val="2"/>
                <c:pt idx="0">
                  <c:v>0.0</c:v>
                </c:pt>
                <c:pt idx="1">
                  <c:v>91.0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96375782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International_Amateur_Radio_Un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 </a:t>
            </a:r>
            <a:br>
              <a:rPr lang="en-US" dirty="0" smtClean="0"/>
            </a:br>
            <a:r>
              <a:rPr lang="en-US" dirty="0" smtClean="0"/>
              <a:t/>
            </a:r>
            <a:br>
              <a:rPr lang="en-US" dirty="0" smtClean="0"/>
            </a:br>
            <a:r>
              <a:rPr lang="en-US" dirty="0" smtClean="0"/>
              <a:t>Questions of "Why would someone sell a software product for free?" and "Why should anyone participate in a project that does not reap financial rewards?" are routinely answered by evidence of the enormous value of collaborative organizations and their work products.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for academia, or to solve some individual need. So, the question "why share software instead of sell it" is the wrong question. "How can I share the cost of making this software that I never intended to sell, make it better, and get the benefit other people's work and ideas" is a better question, and the natural answer is Open Source.</a:t>
            </a:r>
            <a:br>
              <a:rPr lang="en-US" dirty="0" smtClean="0"/>
            </a:br>
            <a:r>
              <a:rPr lang="en-US" dirty="0" smtClean="0"/>
              <a:t/>
            </a:r>
            <a:br>
              <a:rPr lang="en-US" dirty="0" smtClean="0"/>
            </a:br>
            <a:r>
              <a:rPr lang="en-US" dirty="0" smtClean="0"/>
              <a:t>Open-source 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br>
              <a:rPr lang="en-US" dirty="0" smtClean="0"/>
            </a:br>
            <a:r>
              <a:rPr lang="en-US" dirty="0" smtClean="0"/>
              <a:t/>
            </a:r>
            <a:br>
              <a:rPr lang="en-US" dirty="0" smtClean="0"/>
            </a:br>
            <a:r>
              <a:rPr lang="en-US" dirty="0" smtClean="0"/>
              <a:t>With open-source on the ascendancy, and all the obvious advantages, amateur radio seems to be the perfect place for open-source software to triumph. This is not universally true. The relatively small amateur radio market means that proprietary software can and does remain dominant in some categories. However, amateur radio experimenters have access to and an increasingly large amount of involvement within one of the most interesting and powerful open source projects in the radio world: GNU Radio. GNU Radio is a free and open source toolkit for software radio. Software defined radio is absolutely essential to all modern radio research and has already made a profound difference commercially. The trend will continue with deep learning and cognitive radio essentially re-writing the landscape of how radio is used by the public and how it is regulated by governments. In one particular area of amateur radio, the open source movement runs into a special and somewhat unique challenge. 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80 satellites, almost all of them as hitch-hikers along with other payloads that were the main purpose of the launch.</a:t>
            </a:r>
            <a:br>
              <a:rPr lang="en-US" dirty="0" smtClean="0"/>
            </a:br>
            <a:r>
              <a:rPr lang="en-US" dirty="0" smtClean="0"/>
              <a:t/>
            </a:r>
            <a:br>
              <a:rPr lang="en-US" dirty="0" smtClean="0"/>
            </a:br>
            <a:r>
              <a:rPr lang="en-US" dirty="0" smtClean="0"/>
              <a:t>You can find a list of what's currently in orbit and active from </a:t>
            </a:r>
            <a:r>
              <a:rPr lang="en-US" dirty="0" err="1" smtClean="0"/>
              <a:t>AMSAT.org</a:t>
            </a:r>
            <a:r>
              <a:rPr lang="en-US" dirty="0" smtClean="0"/>
              <a:t>, the website for Amateur Satellite Corporation. The challenge that we face as amateur satellite developers? Communications satellites were regulated as munitions under ITAR for many years. ITAR is the International Traffic in Arms Regulations. It is a set of United States regulations that restrict and control the export of defense and military related technologies to safeguard U.S. national security and further U.S. foreign policy objectives. The stated mission of amateur radio in the United States, which is to support advancement of the radio arts, education, emergency response, and includes language encouraging amateur radio operators to contribute to international goodwill runs into a brick regulatory wall with ITAR. Both amateur and commercial satellite development in the United States were very negatively impacted by ITAR. Open Source development, which we pursue, is all about openness and sharing. Contrast that with ITAR, which is about keeping knowledge away from countries that might use it to our peril, like North Korea.</a:t>
            </a:r>
            <a:br>
              <a:rPr lang="en-US" dirty="0" smtClean="0"/>
            </a:br>
            <a:r>
              <a:rPr lang="en-US" dirty="0" smtClean="0"/>
              <a:t/>
            </a:r>
            <a:br>
              <a:rPr lang="en-US" dirty="0" smtClean="0"/>
            </a:br>
            <a:r>
              <a:rPr lang="en-US" dirty="0" smtClean="0"/>
              <a:t>Today will talk about the impact of regulatory decisions on the collaborative history of AMSAT, the current efforts to get back on track within AMSAT, how one particular AMSAT project was restructured to avoid ITAR, and how both AMSAT-DL and AMSAT-NA are working together to implement an amateur-radio centric open source version of DVB-S2 for use in amateur satellite payloads and satellite simulators. Technical details of the DVB-S2 and S2X protocol will be discussed. This project is called Phase 4 Ground and is ongoing.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for amateur radio satellites these days it kind of feels like this.</a:t>
            </a:r>
          </a:p>
          <a:p>
            <a:endParaRPr lang="en-US" baseline="0" dirty="0" smtClean="0"/>
          </a:p>
          <a:p>
            <a:r>
              <a:rPr lang="en-US" baseline="0" dirty="0" smtClean="0"/>
              <a:t>ITAR wipes out open source and all the benefits for us, and rendered AMSAT a sad scared organization that loses its amazing international collaborators, and started making decisions based on fear uncertainty and doubt. </a:t>
            </a:r>
          </a:p>
          <a:p>
            <a:endParaRPr lang="en-US" baseline="0" dirty="0" smtClean="0"/>
          </a:p>
          <a:p>
            <a:r>
              <a:rPr lang="en-US" baseline="0" dirty="0" smtClean="0"/>
              <a:t>This such a huge contrast with early Oscar teams that Jeffrey </a:t>
            </a:r>
            <a:r>
              <a:rPr lang="en-US" baseline="0" dirty="0" err="1" smtClean="0"/>
              <a:t>Pawlan</a:t>
            </a:r>
            <a:r>
              <a:rPr lang="en-US" baseline="0" dirty="0" smtClean="0"/>
              <a:t> talked about. </a:t>
            </a:r>
          </a:p>
        </p:txBody>
      </p:sp>
    </p:spTree>
    <p:extLst>
      <p:ext uri="{BB962C8B-B14F-4D97-AF65-F5344CB8AC3E}">
        <p14:creationId xmlns:p14="http://schemas.microsoft.com/office/powerpoint/2010/main" val="55183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mean really. It sucks. </a:t>
            </a:r>
          </a:p>
          <a:p>
            <a:endParaRPr lang="en-US" baseline="0" dirty="0" smtClean="0"/>
          </a:p>
          <a:p>
            <a:r>
              <a:rPr lang="en-US" baseline="0" dirty="0" smtClean="0"/>
              <a:t>Traditionally in AMSAT ground teams are included along with the payload team, if we even exist. Legacy amateur radio systems use commercial off the shelf gear for their satellites. VHF UHF FM repeaters. That’s what’s in the brand new satellite modeled here. The payload package is essentially an FM repeater. This is a 1:1 scale model of Fox1B, number 91, just launched. &lt;pass around model&gt;</a:t>
            </a:r>
          </a:p>
          <a:p>
            <a:endParaRPr lang="en-US" baseline="0" dirty="0" smtClean="0"/>
          </a:p>
          <a:p>
            <a:r>
              <a:rPr lang="en-US" baseline="0" dirty="0" smtClean="0"/>
              <a:t>The point is you didn’t need to do much to </a:t>
            </a:r>
            <a:r>
              <a:rPr lang="en-US" baseline="0" dirty="0" err="1" smtClean="0"/>
              <a:t>transceive</a:t>
            </a:r>
            <a:r>
              <a:rPr lang="en-US" baseline="0" dirty="0" smtClean="0"/>
              <a:t> with a legacy architecture. You just buy normal VHF/UHF ham gear, the right antenna, get some satellite pass predictions, and go chase it down. Anyone done this?</a:t>
            </a:r>
          </a:p>
          <a:p>
            <a:endParaRPr lang="en-US" baseline="0" dirty="0" smtClean="0"/>
          </a:p>
          <a:p>
            <a:r>
              <a:rPr lang="en-US" baseline="0" dirty="0" smtClean="0"/>
              <a:t>But this radio and payload all under ITAR does not work so well when you want to do something that needs new radios. Like broadband microwave ham radio satellites and platform as a service. We have to provide real microwave radio stations, and getting tied up with ITAR makes this especially annoying. </a:t>
            </a:r>
          </a:p>
        </p:txBody>
      </p:sp>
    </p:spTree>
    <p:extLst>
      <p:ext uri="{BB962C8B-B14F-4D97-AF65-F5344CB8AC3E}">
        <p14:creationId xmlns:p14="http://schemas.microsoft.com/office/powerpoint/2010/main" val="8711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There is one very important ITAR exemption. It is for things in the public domain. </a:t>
            </a:r>
          </a:p>
          <a:p>
            <a:endParaRPr lang="en-US" baseline="0" dirty="0" smtClean="0"/>
          </a:p>
          <a:p>
            <a:r>
              <a:rPr lang="en-US" baseline="0" dirty="0" smtClean="0"/>
              <a:t>What does public domain mean? How is it defined? How can you show what’s in the public domain in an audit? </a:t>
            </a:r>
          </a:p>
          <a:p>
            <a:endParaRPr lang="en-US" baseline="0" dirty="0" smtClean="0"/>
          </a:p>
          <a:p>
            <a:r>
              <a:rPr lang="en-US" baseline="0" dirty="0" smtClean="0"/>
              <a:t>This is a great exemption, if you know how to use it, and if you have enough guts to use it. </a:t>
            </a:r>
          </a:p>
          <a:p>
            <a:endParaRPr lang="en-US" baseline="0" dirty="0" smtClean="0"/>
          </a:p>
          <a:p>
            <a:r>
              <a:rPr lang="en-US" baseline="0" dirty="0" smtClean="0"/>
              <a:t>What does it look like when this works for payload? Check this out!</a:t>
            </a:r>
          </a:p>
        </p:txBody>
      </p:sp>
    </p:spTree>
    <p:extLst>
      <p:ext uri="{BB962C8B-B14F-4D97-AF65-F5344CB8AC3E}">
        <p14:creationId xmlns:p14="http://schemas.microsoft.com/office/powerpoint/2010/main" val="139259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9AEF25-531A-4C0E-BD1F-BFA8A1C5577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85251F3-5048-4D3A-A1A5-A9C4FA313A5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dirty="0"/>
          </a:p>
        </p:txBody>
      </p:sp>
    </p:spTree>
    <p:extLst>
      <p:ext uri="{BB962C8B-B14F-4D97-AF65-F5344CB8AC3E}">
        <p14:creationId xmlns:p14="http://schemas.microsoft.com/office/powerpoint/2010/main" val="44381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C7600D5-F14D-49AF-AC24-647C03723FB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9A0CA4A-75DC-4888-9D2B-1E1DA02D15CE}"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spAutoFit/>
          </a:bodyPr>
          <a:lstStyle/>
          <a:p>
            <a:endParaRPr lang="en-US"/>
          </a:p>
        </p:txBody>
      </p:sp>
    </p:spTree>
    <p:extLst>
      <p:ext uri="{BB962C8B-B14F-4D97-AF65-F5344CB8AC3E}">
        <p14:creationId xmlns:p14="http://schemas.microsoft.com/office/powerpoint/2010/main" val="192271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84A1E67-FBFF-43D9-9203-866CF12920F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0739AE5-1862-4B16-A5A2-0F42CA3CB2B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79087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8EF1DA0D-A0FC-419E-BD7A-E7B22337E79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BC8DABAC-5E88-4AA5-B0F0-2BA2021C8260}"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308A37A-3244-4C04-8C43-2D63A3B0081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51038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So</a:t>
            </a:r>
            <a:r>
              <a:rPr lang="en-US" baseline="0" dirty="0" smtClean="0"/>
              <a:t> here we are. </a:t>
            </a:r>
            <a:r>
              <a:rPr lang="en-US" dirty="0" smtClean="0"/>
              <a:t>Three great tastes that don’t taste great together. </a:t>
            </a:r>
          </a:p>
        </p:txBody>
      </p:sp>
    </p:spTree>
    <p:extLst>
      <p:ext uri="{BB962C8B-B14F-4D97-AF65-F5344CB8AC3E}">
        <p14:creationId xmlns:p14="http://schemas.microsoft.com/office/powerpoint/2010/main" val="148135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this is </a:t>
            </a:r>
            <a:r>
              <a:rPr lang="en-US" baseline="0" dirty="0" smtClean="0"/>
              <a:t>where we found ourselves in 2008 when we first attempted to make a broadband digital payload for </a:t>
            </a:r>
            <a:r>
              <a:rPr lang="en-US" baseline="0" dirty="0" smtClean="0"/>
              <a:t>AMSAT, under ITAR. </a:t>
            </a:r>
          </a:p>
          <a:p>
            <a:endParaRPr lang="en-US" baseline="0" dirty="0" smtClean="0"/>
          </a:p>
          <a:p>
            <a:r>
              <a:rPr lang="en-US" baseline="0" dirty="0" smtClean="0"/>
              <a:t>Who is we? What are we doing? We’re called Phase 4 Ground and we’re a team of volunteers working to bring an open source implementation of DVB-S2 to amateur radio for satellite and terrestrial use.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This system is frequency division multiple access up to a payload, where the signals are digitized and processed and then transmitted back down in one time-division signal. It’s frames all the way down. Our downlink protocol is DVB-S2. The uplink is a bit simpler, it’s 4-ary minimum shift keying, or 4FSK. The heart of the payload is a </a:t>
            </a:r>
            <a:r>
              <a:rPr lang="en-US" baseline="0" dirty="0" err="1" smtClean="0"/>
              <a:t>polyphase</a:t>
            </a:r>
            <a:r>
              <a:rPr lang="en-US" baseline="0" dirty="0" smtClean="0"/>
              <a:t> filter bank, queueing, and framing. It is so fun! We are awesome! You should join our team.</a:t>
            </a:r>
          </a:p>
          <a:p>
            <a:endParaRPr lang="en-US" baseline="0" dirty="0" smtClean="0"/>
          </a:p>
          <a:p>
            <a:r>
              <a:rPr lang="en-US" baseline="0" dirty="0" smtClean="0"/>
              <a:t>Our amateur-centric implementation of DVB-S2 uses generic stream encapsulation, which is part of the DVB family of standards, instead of being limited to an MPEG transport stream. In other words, we use this protocol to ship data, not video, with very low overhead. </a:t>
            </a:r>
          </a:p>
          <a:p>
            <a:endParaRPr lang="en-US" baseline="0" dirty="0" smtClean="0"/>
          </a:p>
          <a:p>
            <a:r>
              <a:rPr lang="en-US" baseline="0" dirty="0" smtClean="0"/>
              <a:t>Why broadband? Why digital? Why microwave? </a:t>
            </a:r>
          </a:p>
          <a:p>
            <a:endParaRPr lang="en-US" baseline="0" dirty="0" smtClean="0"/>
          </a:p>
          <a:p>
            <a:r>
              <a:rPr lang="en-US" baseline="0" dirty="0" smtClean="0"/>
              <a:t>Moving to microwave digital broadband amateur satellites is necessary. Smaller antennas, enormous bandwidths, amazing digital magic, learning modern tools and techniques, and advancing the radio art. </a:t>
            </a:r>
            <a:r>
              <a:rPr lang="en-US" baseline="0" dirty="0" smtClean="0"/>
              <a:t>And there’s no more room in VHF/UHF and NASA and others say legacy communications services are no longer a justification for launches. </a:t>
            </a:r>
          </a:p>
          <a:p>
            <a:endParaRPr lang="en-US" baseline="0" dirty="0" smtClean="0"/>
          </a:p>
          <a:p>
            <a:r>
              <a:rPr lang="en-US" baseline="0" dirty="0" smtClean="0"/>
              <a:t>This is an existential crisis. </a:t>
            </a:r>
            <a:endParaRPr lang="en-US" baseline="0" dirty="0" smtClean="0"/>
          </a:p>
          <a:p>
            <a:endParaRPr lang="en-US" baseline="0" dirty="0" smtClean="0"/>
          </a:p>
          <a:p>
            <a:r>
              <a:rPr lang="en-US" baseline="0" dirty="0" err="1" smtClean="0"/>
              <a:t>Hamcation</a:t>
            </a:r>
            <a:r>
              <a:rPr lang="en-US" baseline="0" dirty="0" smtClean="0"/>
              <a:t> 2008 workshop people were </a:t>
            </a:r>
            <a:r>
              <a:rPr lang="en-US" baseline="0" dirty="0" smtClean="0"/>
              <a:t>taken aback. </a:t>
            </a:r>
            <a:r>
              <a:rPr lang="en-US" baseline="0" dirty="0" smtClean="0"/>
              <a:t>I misunderstood what they meant by “making sure I committed myself to education”. They didn’t mean students. They meant the ham community.</a:t>
            </a:r>
            <a:endParaRPr lang="en-US" baseline="0" dirty="0" smtClean="0"/>
          </a:p>
          <a:p>
            <a:endParaRPr lang="en-US" baseline="0" dirty="0" smtClean="0"/>
          </a:p>
          <a:p>
            <a:r>
              <a:rPr lang="en-US" baseline="0" dirty="0" smtClean="0"/>
              <a:t>Having to repeatedly defend digital broadband microwave over and over to the amateur radio community, especially the satellite community, was one of the biggest consumers of my time as a project lead. So I stopped doing it. </a:t>
            </a:r>
            <a:r>
              <a:rPr lang="en-US" baseline="0" dirty="0" smtClean="0"/>
              <a:t>To me it’s a film vs. digital camera argument and if you want to spend time in a darkroom that’s great but don’t make me do it too because I want to post photos to Twitter without 9 extra steps.</a:t>
            </a:r>
            <a:endParaRPr lang="en-US" dirty="0"/>
          </a:p>
        </p:txBody>
      </p:sp>
    </p:spTree>
    <p:extLst>
      <p:ext uri="{BB962C8B-B14F-4D97-AF65-F5344CB8AC3E}">
        <p14:creationId xmlns:p14="http://schemas.microsoft.com/office/powerpoint/2010/main" val="188726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we restarted in 2015, we wanted to take advantage of</a:t>
            </a:r>
            <a:r>
              <a:rPr lang="en-US" baseline="0" dirty="0" smtClean="0"/>
              <a:t> open source software, but this is painful territory.</a:t>
            </a:r>
            <a:endParaRPr lang="en-US" dirty="0"/>
          </a:p>
        </p:txBody>
      </p:sp>
    </p:spTree>
    <p:extLst>
      <p:ext uri="{BB962C8B-B14F-4D97-AF65-F5344CB8AC3E}">
        <p14:creationId xmlns:p14="http://schemas.microsoft.com/office/powerpoint/2010/main" val="35223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Shape 3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9" name="Shape 38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Award the sweater! Best holiday decoration!</a:t>
            </a:r>
            <a:br>
              <a:rPr lang="en-US" dirty="0" smtClean="0"/>
            </a:br>
            <a:r>
              <a:rPr lang="en-US" dirty="0" smtClean="0"/>
              <a:t/>
            </a:r>
            <a:br>
              <a:rPr lang="en-US" dirty="0" smtClean="0"/>
            </a:br>
            <a:r>
              <a:rPr lang="en-US" dirty="0" smtClean="0"/>
              <a:t>Or</a:t>
            </a:r>
            <a:br>
              <a:rPr lang="en-US" dirty="0" smtClean="0"/>
            </a:br>
            <a:r>
              <a:rPr lang="en-US" dirty="0" smtClean="0"/>
              <a:t/>
            </a:r>
            <a:br>
              <a:rPr lang="en-US" dirty="0" smtClean="0"/>
            </a:br>
            <a:r>
              <a:rPr lang="en-US" dirty="0" smtClean="0"/>
              <a:t>Stand up! Stay standing if:</a:t>
            </a:r>
            <a:br>
              <a:rPr lang="en-US" dirty="0" smtClean="0"/>
            </a:br>
            <a:r>
              <a:rPr lang="en-US" dirty="0" smtClean="0"/>
              <a:t/>
            </a:r>
            <a:br>
              <a:rPr lang="en-US" dirty="0" smtClean="0"/>
            </a:br>
            <a:r>
              <a:rPr lang="en-US" dirty="0" smtClean="0"/>
              <a:t>Do you have a smartphone?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transmit frequency?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receive frequency?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TIA/EIA standard does it use?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Would you recognize the waveform that it receives?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is the dynamic range of the power output of your 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Without downloading an app, can you name the cell tower you’re connected to?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Can you name any field in the control frames sent to your phone?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Have you ever attempted to write code for a mobile device of any type? </a:t>
            </a:r>
          </a:p>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dirty="0" smtClean="0"/>
              <a:t>This is our primary organizational</a:t>
            </a:r>
            <a:r>
              <a:rPr lang="en-US" baseline="0" dirty="0" smtClean="0"/>
              <a:t> innovation</a:t>
            </a:r>
            <a:r>
              <a:rPr lang="en-US" dirty="0" smtClean="0"/>
              <a:t>.</a:t>
            </a:r>
            <a:r>
              <a:rPr lang="en-US" baseline="0" dirty="0" smtClean="0"/>
              <a:t> </a:t>
            </a:r>
            <a:r>
              <a:rPr lang="en-US" baseline="0" dirty="0" smtClean="0"/>
              <a:t>GTFO. </a:t>
            </a:r>
            <a:br>
              <a:rPr lang="en-US" baseline="0" dirty="0" smtClean="0"/>
            </a:br>
            <a:r>
              <a:rPr lang="en-US" baseline="0" dirty="0" smtClean="0"/>
              <a:t/>
            </a:r>
            <a:br>
              <a:rPr lang="en-US" baseline="0" dirty="0" smtClean="0"/>
            </a:br>
            <a:r>
              <a:rPr lang="en-US" baseline="0" dirty="0" smtClean="0"/>
              <a:t>Traditionally ground station was commercial gear you went and bought, but how many </a:t>
            </a:r>
            <a:r>
              <a:rPr lang="en-US" baseline="0" dirty="0" smtClean="0"/>
              <a:t>ham radio stores have </a:t>
            </a:r>
            <a:r>
              <a:rPr lang="en-US" baseline="0" dirty="0" smtClean="0"/>
              <a:t>a 5GHz up and </a:t>
            </a:r>
            <a:r>
              <a:rPr lang="en-US" baseline="0" dirty="0" smtClean="0"/>
              <a:t>10GHz down </a:t>
            </a:r>
            <a:r>
              <a:rPr lang="en-US" baseline="0" dirty="0" smtClean="0"/>
              <a:t>digital radio waiting for you to use with AMSAT’s future payloads</a:t>
            </a:r>
            <a:r>
              <a:rPr lang="en-US" baseline="0" dirty="0" smtClean="0"/>
              <a:t>? In order to have an advanced payload we’re going to need to have advanced radios.</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Current state of the art in amateur radio microwave tends to be bespoke narrowband contesting rigs. We want a lot more of those, and we want to make them </a:t>
            </a:r>
            <a:r>
              <a:rPr lang="en-US" b="1" baseline="0" dirty="0" err="1" smtClean="0"/>
              <a:t>manufacturable</a:t>
            </a:r>
            <a:r>
              <a:rPr lang="en-US" b="1" baseline="0" dirty="0" smtClean="0"/>
              <a:t>, less expensive, and digital. </a:t>
            </a:r>
            <a:r>
              <a:rPr lang="en-US" b="1" baseline="0" dirty="0" smtClean="0"/>
              <a:t/>
            </a:r>
            <a:br>
              <a:rPr lang="en-US" b="1" baseline="0" dirty="0" smtClean="0"/>
            </a:br>
            <a:endParaRPr lang="en-US" b="1"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making ordinary microwave transceivers. </a:t>
            </a:r>
            <a:r>
              <a:rPr lang="en-US" baseline="0" dirty="0" smtClean="0"/>
              <a:t>Nothing we were going to do had anything to do with ITAR. Why stay combined with the payload project? </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Split off! Go open source</a:t>
            </a:r>
            <a:r>
              <a:rPr lang="en-US" baseline="0" dirty="0" smtClean="0"/>
              <a:t>! Define an air interface between the payload and the ground and then enforce a wall between the two projects. </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still need </a:t>
            </a:r>
            <a:r>
              <a:rPr lang="en-US" baseline="0" dirty="0" smtClean="0"/>
              <a:t>a central </a:t>
            </a:r>
            <a:r>
              <a:rPr lang="en-US" baseline="0" dirty="0" smtClean="0"/>
              <a:t>node, since we’re </a:t>
            </a:r>
            <a:r>
              <a:rPr lang="en-US" baseline="0" dirty="0" smtClean="0"/>
              <a:t>primarily a </a:t>
            </a:r>
            <a:r>
              <a:rPr lang="en-US" baseline="0" dirty="0" smtClean="0"/>
              <a:t>star network with the central node in the </a:t>
            </a:r>
            <a:r>
              <a:rPr lang="en-US" baseline="0" dirty="0" smtClean="0"/>
              <a:t>sky, when it’s a satellite. Why not have the same thing on the ground and call it a satellite </a:t>
            </a:r>
            <a:r>
              <a:rPr lang="en-US" baseline="0" dirty="0" smtClean="0"/>
              <a:t>simulator</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t>
            </a:r>
            <a:r>
              <a:rPr lang="en-US" baseline="0" dirty="0" smtClean="0"/>
              <a:t>ended up calling it our </a:t>
            </a:r>
            <a:r>
              <a:rPr lang="en-US" baseline="0" dirty="0" err="1" smtClean="0"/>
              <a:t>Groundsat</a:t>
            </a:r>
            <a:r>
              <a:rPr lang="en-US" baseline="0" dirty="0" smtClean="0"/>
              <a:t>.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1" baseline="0" dirty="0" smtClean="0"/>
              <a:t>We claim that our radios and this </a:t>
            </a:r>
            <a:r>
              <a:rPr lang="en-US" b="1" baseline="0" dirty="0" err="1" smtClean="0"/>
              <a:t>Groundsat</a:t>
            </a:r>
            <a:r>
              <a:rPr lang="en-US" b="1" baseline="0" dirty="0" smtClean="0"/>
              <a:t> have no </a:t>
            </a:r>
            <a:r>
              <a:rPr lang="en-US" b="1" baseline="0" dirty="0" smtClean="0"/>
              <a:t>ITAR content in </a:t>
            </a:r>
            <a:r>
              <a:rPr lang="en-US" b="1" baseline="0" dirty="0" smtClean="0"/>
              <a:t>them. The communications package is ordinary communications. Anything that might be space related must be public domain. We are on </a:t>
            </a:r>
            <a:r>
              <a:rPr lang="en-US" b="1" baseline="0" dirty="0" err="1" smtClean="0"/>
              <a:t>github</a:t>
            </a:r>
            <a:r>
              <a:rPr lang="en-US" b="1" baseline="0" dirty="0" smtClean="0"/>
              <a:t> and recruiting improved by two orders of magnitude within months. </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Our </a:t>
            </a:r>
            <a:r>
              <a:rPr lang="en-US" baseline="0" dirty="0" smtClean="0"/>
              <a:t>primary prototyping tool, and the framework that is used for our reference design, is GNU Radio</a:t>
            </a:r>
            <a:r>
              <a:rPr lang="en-US" baseline="0" dirty="0" smtClean="0"/>
              <a:t>. </a:t>
            </a:r>
            <a:endParaRPr lang="en-US" dirty="0" smtClean="0"/>
          </a:p>
        </p:txBody>
      </p:sp>
    </p:spTree>
    <p:extLst>
      <p:ext uri="{BB962C8B-B14F-4D97-AF65-F5344CB8AC3E}">
        <p14:creationId xmlns:p14="http://schemas.microsoft.com/office/powerpoint/2010/main" val="104712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We Are Bathed </a:t>
            </a:r>
            <a:r>
              <a:rPr lang="en-US" baseline="0" dirty="0" smtClean="0"/>
              <a:t>in a sea of GNU Radio!</a:t>
            </a:r>
            <a:br>
              <a:rPr lang="en-US" baseline="0" dirty="0" smtClean="0"/>
            </a:br>
            <a:r>
              <a:rPr lang="en-US" baseline="0" dirty="0" smtClean="0"/>
              <a:t/>
            </a:r>
            <a:br>
              <a:rPr lang="en-US" baseline="0" dirty="0" smtClean="0"/>
            </a:br>
            <a:r>
              <a:rPr lang="en-US" baseline="0" dirty="0" smtClean="0"/>
              <a:t>GNU Radio is an open source digital signal processing framework for software defined radio. </a:t>
            </a:r>
            <a:br>
              <a:rPr lang="en-US" baseline="0" dirty="0" smtClean="0"/>
            </a:br>
            <a:r>
              <a:rPr lang="en-US" baseline="0" dirty="0" smtClean="0"/>
              <a:t/>
            </a:r>
            <a:br>
              <a:rPr lang="en-US" baseline="0" dirty="0" smtClean="0"/>
            </a:br>
            <a:r>
              <a:rPr lang="en-US" baseline="0" dirty="0" smtClean="0"/>
              <a:t>GNU Radio allows computer science to take its rightful place. Defining hardware. Controlling hardware. Defining waveforms. Deriving meaningful data out of signals that sound like noise. </a:t>
            </a:r>
            <a:br>
              <a:rPr lang="en-US" baseline="0" dirty="0" smtClean="0"/>
            </a:br>
            <a:r>
              <a:rPr lang="en-US" baseline="0" dirty="0" smtClean="0"/>
              <a:t/>
            </a:r>
            <a:br>
              <a:rPr lang="en-US" baseline="0" dirty="0" smtClean="0"/>
            </a:br>
            <a:r>
              <a:rPr lang="en-US" baseline="0" dirty="0" smtClean="0"/>
              <a:t>It is a golden era for software defined radio and GNU Radio is absolutely central. </a:t>
            </a:r>
            <a:r>
              <a:rPr lang="en-US" baseline="0" dirty="0" smtClean="0"/>
              <a:t>It is computer science coming around and telling everyone to step back. Competent things can happen now. Legacy modes go home. </a:t>
            </a:r>
            <a:endParaRPr lang="en-US" dirty="0" smtClean="0"/>
          </a:p>
          <a:p>
            <a:endParaRPr lang="en-US" dirty="0"/>
          </a:p>
        </p:txBody>
      </p:sp>
    </p:spTree>
    <p:extLst>
      <p:ext uri="{BB962C8B-B14F-4D97-AF65-F5344CB8AC3E}">
        <p14:creationId xmlns:p14="http://schemas.microsoft.com/office/powerpoint/2010/main" val="187787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Find</a:t>
            </a:r>
            <a:r>
              <a:rPr lang="en-US" baseline="0" dirty="0" smtClean="0"/>
              <a:t> out about GNU Radio at GNU </a:t>
            </a:r>
            <a:r>
              <a:rPr lang="en-US" baseline="0" dirty="0" err="1" smtClean="0"/>
              <a:t>Radio.org</a:t>
            </a:r>
            <a:endParaRPr lang="en-US" baseline="0" dirty="0" smtClean="0"/>
          </a:p>
          <a:p>
            <a:endParaRPr lang="en-US" baseline="0" dirty="0" smtClean="0"/>
          </a:p>
          <a:p>
            <a:r>
              <a:rPr lang="en-US" baseline="0" dirty="0" smtClean="0"/>
              <a:t>GNU Radio annual conference.</a:t>
            </a:r>
          </a:p>
          <a:p>
            <a:endParaRPr lang="en-US" baseline="0" dirty="0" smtClean="0"/>
          </a:p>
          <a:p>
            <a:r>
              <a:rPr lang="en-US" baseline="0" dirty="0" smtClean="0"/>
              <a:t>GNU Radio YouTube with all conference presentation videos.</a:t>
            </a:r>
          </a:p>
          <a:p>
            <a:endParaRPr lang="en-US" baseline="0" dirty="0" smtClean="0"/>
          </a:p>
          <a:p>
            <a:r>
              <a:rPr lang="en-US" baseline="0" dirty="0" smtClean="0"/>
              <a:t>GNU Radio proceedings over past two years.</a:t>
            </a:r>
          </a:p>
          <a:p>
            <a:endParaRPr lang="en-US" baseline="0" dirty="0" smtClean="0"/>
          </a:p>
          <a:p>
            <a:r>
              <a:rPr lang="en-US" baseline="0" dirty="0" smtClean="0"/>
              <a:t>GNU Radio mailing list, slack, webpage, active development.</a:t>
            </a:r>
          </a:p>
        </p:txBody>
      </p:sp>
    </p:spTree>
    <p:extLst>
      <p:ext uri="{BB962C8B-B14F-4D97-AF65-F5344CB8AC3E}">
        <p14:creationId xmlns:p14="http://schemas.microsoft.com/office/powerpoint/2010/main" val="170494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That’s the landscape we’re currently in.</a:t>
            </a:r>
          </a:p>
          <a:p>
            <a:pPr>
              <a:buNone/>
            </a:pPr>
            <a:endParaRPr lang="en-US" dirty="0" smtClean="0"/>
          </a:p>
          <a:p>
            <a:pPr>
              <a:buNone/>
            </a:pPr>
            <a:r>
              <a:rPr lang="en-US" dirty="0" smtClean="0"/>
              <a:t>This is not</a:t>
            </a:r>
            <a:r>
              <a:rPr lang="en-US" baseline="0" dirty="0" smtClean="0"/>
              <a:t> the end, but some of you I am sure have questions. </a:t>
            </a:r>
          </a:p>
          <a:p>
            <a:pPr>
              <a:buNone/>
            </a:pPr>
            <a:endParaRPr lang="en-US" baseline="0" dirty="0" smtClean="0"/>
          </a:p>
        </p:txBody>
      </p:sp>
    </p:spTree>
    <p:extLst>
      <p:ext uri="{BB962C8B-B14F-4D97-AF65-F5344CB8AC3E}">
        <p14:creationId xmlns:p14="http://schemas.microsoft.com/office/powerpoint/2010/main" val="1364040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aseline="0" dirty="0" smtClean="0"/>
              <a:t>Each of these Venn-lands offers additional challenges. </a:t>
            </a:r>
          </a:p>
          <a:p>
            <a:pPr>
              <a:buNone/>
            </a:pPr>
            <a:endParaRPr lang="en-US" baseline="0" dirty="0" smtClean="0"/>
          </a:p>
          <a:p>
            <a:pPr>
              <a:buNone/>
            </a:pPr>
            <a:r>
              <a:rPr lang="en-US" baseline="0" dirty="0" smtClean="0"/>
              <a:t>This is the doing part. As in, what needs to be done, from our point of view. </a:t>
            </a:r>
          </a:p>
        </p:txBody>
      </p:sp>
    </p:spTree>
    <p:extLst>
      <p:ext uri="{BB962C8B-B14F-4D97-AF65-F5344CB8AC3E}">
        <p14:creationId xmlns:p14="http://schemas.microsoft.com/office/powerpoint/2010/main" val="343838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Institutional</a:t>
            </a:r>
            <a:r>
              <a:rPr lang="en-US" baseline="0" dirty="0" smtClean="0"/>
              <a:t> Opposition</a:t>
            </a:r>
          </a:p>
          <a:p>
            <a:endParaRPr lang="en-US" dirty="0" smtClean="0"/>
          </a:p>
          <a:p>
            <a:r>
              <a:rPr lang="en-US" dirty="0" smtClean="0"/>
              <a:t>The</a:t>
            </a:r>
            <a:r>
              <a:rPr lang="en-US" baseline="0" dirty="0" smtClean="0"/>
              <a:t> Three </a:t>
            </a:r>
            <a:r>
              <a:rPr lang="en-US" dirty="0" smtClean="0"/>
              <a:t>Burdens</a:t>
            </a:r>
            <a:r>
              <a:rPr lang="en-US" baseline="0" dirty="0" smtClean="0"/>
              <a:t/>
            </a:r>
            <a:br>
              <a:rPr lang="en-US" baseline="0" dirty="0" smtClean="0"/>
            </a:br>
            <a:r>
              <a:rPr lang="en-US" baseline="0" dirty="0" smtClean="0"/>
              <a:t/>
            </a:r>
            <a:br>
              <a:rPr lang="en-US" baseline="0" dirty="0" smtClean="0"/>
            </a:br>
            <a:r>
              <a:rPr lang="en-US" baseline="0" dirty="0" smtClean="0"/>
              <a:t>That incident at Hamvention 2008? The hostility to digital communications in amateur radio? It’s still going on.</a:t>
            </a:r>
            <a:br>
              <a:rPr lang="en-US" baseline="0" dirty="0" smtClean="0"/>
            </a:br>
            <a:r>
              <a:rPr lang="en-US" baseline="0" dirty="0" smtClean="0"/>
              <a:t/>
            </a:r>
            <a:br>
              <a:rPr lang="en-US" baseline="0" dirty="0" smtClean="0"/>
            </a:br>
            <a:r>
              <a:rPr lang="en-US" baseline="0" dirty="0" smtClean="0"/>
              <a:t>“Believe it or not, the "but we need a backup" argument almost eliminated any digital at all from the Phase 4B payload in early 2017. Digital was allocated 10% of the bandwidth at best, but only after the payload would be all analog for the first year. It took repeated, lengthy, uncomfortable conference calls in order to get the "backup" transponder modes moved to the bootloader, where they actually could be of some service as a backup, instead of nuking the entire bandwidth in a quasi-permanent state.</a:t>
            </a:r>
            <a:br>
              <a:rPr lang="en-US" baseline="0" dirty="0" smtClean="0"/>
            </a:br>
            <a:r>
              <a:rPr lang="en-US" baseline="0" dirty="0" smtClean="0"/>
              <a:t/>
            </a:r>
            <a:br>
              <a:rPr lang="en-US" baseline="0" dirty="0" smtClean="0"/>
            </a:br>
            <a:r>
              <a:rPr lang="en-US" baseline="0" dirty="0" smtClean="0"/>
              <a:t>It didn't matter that the link couldn't even be reliably closed with an analog transponder. It didn't matter that a big honking FPGA would be wasted in space by doing this. It didn't matter that the negative performance effects from having a transponder in the same band as the tiny rump of digital were a big problem. </a:t>
            </a:r>
            <a:br>
              <a:rPr lang="en-US" baseline="0" dirty="0" smtClean="0"/>
            </a:br>
            <a:r>
              <a:rPr lang="en-US" baseline="0" dirty="0" smtClean="0"/>
              <a:t/>
            </a:r>
            <a:br>
              <a:rPr lang="en-US" baseline="0" dirty="0" smtClean="0"/>
            </a:br>
            <a:r>
              <a:rPr lang="en-US" baseline="0" dirty="0" smtClean="0"/>
              <a:t>This did change, but it was hard contentious work.</a:t>
            </a:r>
            <a:br>
              <a:rPr lang="en-US" baseline="0" dirty="0" smtClean="0"/>
            </a:br>
            <a:r>
              <a:rPr lang="en-US" baseline="0" dirty="0" smtClean="0"/>
              <a:t/>
            </a:r>
            <a:br>
              <a:rPr lang="en-US" baseline="0" dirty="0" smtClean="0"/>
            </a:br>
            <a:r>
              <a:rPr lang="en-US" baseline="0" dirty="0" smtClean="0"/>
              <a:t>The most effective aspect was that the people actually doing the work weren't interested in being ordered to implement nothing more than a backup plan. </a:t>
            </a:r>
            <a:br>
              <a:rPr lang="en-US" baseline="0" dirty="0" smtClean="0"/>
            </a:br>
            <a:r>
              <a:rPr lang="en-US" baseline="0" dirty="0" smtClean="0"/>
              <a:t/>
            </a:r>
            <a:br>
              <a:rPr lang="en-US" baseline="0" dirty="0" smtClean="0"/>
            </a:br>
            <a:r>
              <a:rPr lang="en-US" baseline="0" dirty="0" smtClean="0"/>
              <a:t>That's why was have the term “Backup Plan Burden”. Backup Plan in this context is a loaded term. </a:t>
            </a:r>
            <a:br>
              <a:rPr lang="en-US" baseline="0" dirty="0" smtClean="0"/>
            </a:br>
            <a:r>
              <a:rPr lang="en-US" baseline="0" dirty="0" smtClean="0"/>
              <a:t/>
            </a:r>
            <a:br>
              <a:rPr lang="en-US" baseline="0" dirty="0" smtClean="0"/>
            </a:br>
            <a:r>
              <a:rPr lang="en-US" baseline="0" dirty="0" smtClean="0"/>
              <a:t>It's what was used to justify limiting digital modes on the AMSAT Fox program to a "telemetry under voice" approach, it was used to neuter SDX before that, and has already come up with the next generation AMSAT </a:t>
            </a:r>
            <a:r>
              <a:rPr lang="en-US" baseline="0" dirty="0" err="1" smtClean="0"/>
              <a:t>cubesat</a:t>
            </a:r>
            <a:r>
              <a:rPr lang="en-US" baseline="0" dirty="0" smtClean="0"/>
              <a:t> GOLF discussions. </a:t>
            </a:r>
            <a:br>
              <a:rPr lang="en-US" baseline="0" dirty="0" smtClean="0"/>
            </a:br>
            <a:r>
              <a:rPr lang="en-US" baseline="0" dirty="0" smtClean="0"/>
              <a:t/>
            </a:r>
            <a:br>
              <a:rPr lang="en-US" baseline="0" dirty="0" smtClean="0"/>
            </a:br>
            <a:r>
              <a:rPr lang="en-US" baseline="0" dirty="0" smtClean="0"/>
              <a:t>The problem?</a:t>
            </a:r>
            <a:br>
              <a:rPr lang="en-US" baseline="0" dirty="0" smtClean="0"/>
            </a:br>
            <a:r>
              <a:rPr lang="en-US" baseline="0" dirty="0" smtClean="0"/>
              <a:t/>
            </a:r>
            <a:br>
              <a:rPr lang="en-US" baseline="0" dirty="0" smtClean="0"/>
            </a:br>
            <a:r>
              <a:rPr lang="en-US" baseline="0" dirty="0" smtClean="0"/>
              <a:t>It's as if a failure of a digital mode is somehow worse than a failure of an analog mode. If analog </a:t>
            </a:r>
            <a:r>
              <a:rPr lang="en-US" baseline="0" dirty="0" err="1" smtClean="0"/>
              <a:t>sats</a:t>
            </a:r>
            <a:r>
              <a:rPr lang="en-US" baseline="0" dirty="0" smtClean="0"/>
              <a:t> are allowed to fail, and they definitely are allowed to fail, then perhaps digital satellites should be allowed to fail with at the same rates.”</a:t>
            </a:r>
            <a:br>
              <a:rPr lang="en-US" baseline="0" dirty="0" smtClean="0"/>
            </a:br>
            <a:r>
              <a:rPr lang="en-US" baseline="0" dirty="0" smtClean="0"/>
              <a:t/>
            </a:r>
            <a:br>
              <a:rPr lang="en-US" baseline="0" dirty="0" smtClean="0"/>
            </a:br>
            <a:r>
              <a:rPr lang="en-US" baseline="0" dirty="0" smtClean="0"/>
              <a:t>When we try to fight back we are told to shut up, or that there has to be a balance. </a:t>
            </a:r>
            <a:br>
              <a:rPr lang="en-US" baseline="0" dirty="0" smtClean="0"/>
            </a:br>
            <a:endParaRPr lang="en-US" dirty="0"/>
          </a:p>
        </p:txBody>
      </p:sp>
    </p:spTree>
    <p:extLst>
      <p:ext uri="{BB962C8B-B14F-4D97-AF65-F5344CB8AC3E}">
        <p14:creationId xmlns:p14="http://schemas.microsoft.com/office/powerpoint/2010/main" val="129231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Creaky run-time needs re-write.</a:t>
            </a:r>
            <a:r>
              <a:rPr lang="en-US" baseline="0" dirty="0" smtClean="0"/>
              <a:t> That’s straight from the president of GNU Radio Foundation. There’s a window of opportunity here before this tool gets overtaken. </a:t>
            </a:r>
            <a:endParaRPr lang="en-US" dirty="0"/>
          </a:p>
        </p:txBody>
      </p:sp>
    </p:spTree>
    <p:extLst>
      <p:ext uri="{BB962C8B-B14F-4D97-AF65-F5344CB8AC3E}">
        <p14:creationId xmlns:p14="http://schemas.microsoft.com/office/powerpoint/2010/main" val="533870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Software open source licensing has lots of different license types. </a:t>
            </a:r>
          </a:p>
          <a:p>
            <a:endParaRPr lang="en-US" dirty="0" smtClean="0"/>
          </a:p>
          <a:p>
            <a:r>
              <a:rPr lang="en-US" dirty="0" smtClean="0"/>
              <a:t>It</a:t>
            </a:r>
            <a:r>
              <a:rPr lang="en-US" baseline="0" dirty="0" smtClean="0"/>
              <a:t> can cause trouble, lots of trouble, when you mix and match.</a:t>
            </a:r>
          </a:p>
          <a:p>
            <a:endParaRPr lang="en-US" baseline="0" dirty="0" smtClean="0"/>
          </a:p>
          <a:p>
            <a:r>
              <a:rPr lang="en-US" baseline="0" dirty="0" smtClean="0"/>
              <a:t>For example, Rhode &amp; Schwartz had an excellent student competition last year. It was a DVB-T2 GNU Radio block competition. The winning blocks can’t be included in GNU Radio until the licensing issues are solved. That hasn’t happened yet. It may never.</a:t>
            </a:r>
          </a:p>
          <a:p>
            <a:endParaRPr lang="en-US" baseline="0" dirty="0" smtClean="0"/>
          </a:p>
          <a:p>
            <a:r>
              <a:rPr lang="en-US" baseline="0" dirty="0" smtClean="0"/>
              <a:t>Hardware is much more difficult to open source than software. Open source licenses for software are based on copyright law, and copyright does not apply to most physical objects.</a:t>
            </a:r>
          </a:p>
          <a:p>
            <a:endParaRPr lang="en-US" baseline="0" dirty="0" smtClean="0"/>
          </a:p>
          <a:p>
            <a:r>
              <a:rPr lang="en-US" baseline="0" dirty="0" smtClean="0"/>
              <a:t>For example, this Fox1B 3D printed model. </a:t>
            </a:r>
          </a:p>
          <a:p>
            <a:endParaRPr lang="en-US" baseline="0" dirty="0" smtClean="0"/>
          </a:p>
          <a:p>
            <a:r>
              <a:rPr lang="en-US" b="1" baseline="0" dirty="0" smtClean="0"/>
              <a:t>One of the primary functions of open source movement is to repatriated knowledge back to the public domain. </a:t>
            </a:r>
          </a:p>
          <a:p>
            <a:r>
              <a:rPr lang="en-US" b="1" baseline="0" dirty="0" smtClean="0"/>
              <a:t>This directly benefits projects that suffer under ITAR, like virtually everything AMSAT does. </a:t>
            </a:r>
          </a:p>
        </p:txBody>
      </p:sp>
    </p:spTree>
    <p:extLst>
      <p:ext uri="{BB962C8B-B14F-4D97-AF65-F5344CB8AC3E}">
        <p14:creationId xmlns:p14="http://schemas.microsoft.com/office/powerpoint/2010/main" val="603431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Needs to be completely</a:t>
            </a:r>
            <a:r>
              <a:rPr lang="en-US" baseline="0" dirty="0" smtClean="0"/>
              <a:t> rescinded. ITAR kills the free exchange of ideas and information that are not at all classified or endanger our security. </a:t>
            </a:r>
            <a:r>
              <a:rPr lang="en-US" sz="1100" b="0" i="0" kern="1200" baseline="0" dirty="0" smtClean="0">
                <a:solidFill>
                  <a:schemeClr val="tx1"/>
                </a:solidFill>
                <a:effectLst/>
                <a:latin typeface="+mn-lt"/>
                <a:ea typeface="+mn-ea"/>
                <a:cs typeface="+mn-cs"/>
              </a:rPr>
              <a:t>T</a:t>
            </a:r>
            <a:r>
              <a:rPr lang="en-US" sz="1100" b="0" i="0" kern="1200" dirty="0" smtClean="0">
                <a:solidFill>
                  <a:schemeClr val="tx1"/>
                </a:solidFill>
                <a:effectLst/>
                <a:latin typeface="+mn-lt"/>
                <a:ea typeface="+mn-ea"/>
                <a:cs typeface="+mn-cs"/>
              </a:rPr>
              <a:t>he export of actual defense systems is regulated by treaties, agreements, and other export control provisions.</a:t>
            </a:r>
            <a:r>
              <a:rPr lang="en-US" sz="1100" b="0" i="0" kern="1200" baseline="0" dirty="0" smtClean="0">
                <a:solidFill>
                  <a:schemeClr val="tx1"/>
                </a:solidFill>
                <a:effectLst/>
                <a:latin typeface="+mn-lt"/>
                <a:ea typeface="+mn-ea"/>
                <a:cs typeface="+mn-cs"/>
              </a:rPr>
              <a:t> </a:t>
            </a:r>
            <a:endParaRPr lang="en-US" baseline="0" dirty="0" smtClean="0"/>
          </a:p>
          <a:p>
            <a:endParaRPr lang="en-US" baseline="0" dirty="0" smtClean="0"/>
          </a:p>
          <a:p>
            <a:r>
              <a:rPr lang="en-US" sz="1100" b="0" i="0" kern="1200" dirty="0" smtClean="0">
                <a:solidFill>
                  <a:schemeClr val="tx1"/>
                </a:solidFill>
                <a:effectLst/>
                <a:latin typeface="+mn-lt"/>
                <a:ea typeface="+mn-ea"/>
                <a:cs typeface="+mn-cs"/>
              </a:rPr>
              <a:t>“It is easy to complain about the many bureaucratic layers that are embedded in ITAR. The complexity is such that observance of ITAR is rarely based on observation of its provisions, but rather out of fear of prosecution from inadvertent transfers. Further, its outdated provisions undermine its credibility as an effective tool for export control. The reform initiative will not change that reality.”</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And </a:t>
            </a:r>
          </a:p>
          <a:p>
            <a:endParaRPr lang="en-US" sz="1100" b="0" i="0" kern="1200" dirty="0" smtClean="0">
              <a:solidFill>
                <a:schemeClr val="tx1"/>
              </a:solidFill>
              <a:effectLst/>
              <a:latin typeface="+mn-lt"/>
              <a:ea typeface="+mn-ea"/>
              <a:cs typeface="+mn-cs"/>
            </a:endParaRPr>
          </a:p>
          <a:p>
            <a:r>
              <a:rPr lang="en-US" sz="1100" b="0" i="0" kern="1200" dirty="0" smtClean="0">
                <a:solidFill>
                  <a:schemeClr val="accent6"/>
                </a:solidFill>
                <a:effectLst/>
                <a:latin typeface="+mn-lt"/>
                <a:ea typeface="+mn-ea"/>
                <a:cs typeface="+mn-cs"/>
              </a:rPr>
              <a:t>“ITAR places the burden on the developer, researcher, or person possessing information. Essentially, every US person is expected to know and understand the USML in order to prevent transfer of ITAR technical information to a non-US person. Since an export occurs with a mere email message or verbal communication, ITAR expects total familiarity with the USML, and for researchers in certain fields to exercise great restraint in scholarly communications.”</a:t>
            </a:r>
          </a:p>
          <a:p>
            <a:endParaRPr lang="en-US" sz="1100" b="0" i="0" kern="1200" dirty="0" smtClean="0">
              <a:solidFill>
                <a:schemeClr val="accent6"/>
              </a:solidFill>
              <a:effectLst/>
              <a:latin typeface="+mn-lt"/>
              <a:ea typeface="+mn-ea"/>
              <a:cs typeface="+mn-cs"/>
            </a:endParaRPr>
          </a:p>
          <a:p>
            <a:r>
              <a:rPr lang="en-US" sz="1100" b="0" i="0" kern="1200" dirty="0" smtClean="0">
                <a:solidFill>
                  <a:schemeClr val="accent6"/>
                </a:solidFill>
                <a:effectLst/>
                <a:latin typeface="+mn-lt"/>
                <a:ea typeface="+mn-ea"/>
                <a:cs typeface="+mn-cs"/>
              </a:rPr>
              <a:t>From </a:t>
            </a:r>
          </a:p>
          <a:p>
            <a:endParaRPr lang="en-US" sz="1100" b="0" i="0" kern="1200" dirty="0" smtClean="0">
              <a:solidFill>
                <a:schemeClr val="accent6"/>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Char char="●"/>
              <a:tabLst/>
              <a:defRPr/>
            </a:pPr>
            <a:r>
              <a:rPr lang="en-US" sz="1100" b="0" i="0" kern="1200" dirty="0" smtClean="0">
                <a:solidFill>
                  <a:schemeClr val="tx1"/>
                </a:solidFill>
                <a:effectLst/>
                <a:latin typeface="+mn-lt"/>
                <a:ea typeface="+mn-ea"/>
                <a:cs typeface="+mn-cs"/>
              </a:rPr>
              <a:t>The Decline and Fall of the ITAR Empire by a bunch</a:t>
            </a:r>
            <a:r>
              <a:rPr lang="en-US" sz="1100" b="0" i="0" kern="1200" baseline="0" dirty="0" smtClean="0">
                <a:solidFill>
                  <a:schemeClr val="tx1"/>
                </a:solidFill>
                <a:effectLst/>
                <a:latin typeface="+mn-lt"/>
                <a:ea typeface="+mn-ea"/>
                <a:cs typeface="+mn-cs"/>
              </a:rPr>
              <a:t> of PhDs in 2013</a:t>
            </a:r>
            <a:endParaRPr lang="en-US" sz="1100" b="0" i="0" kern="1200" dirty="0" smtClean="0">
              <a:solidFill>
                <a:schemeClr val="accent6"/>
              </a:solidFill>
              <a:effectLst/>
              <a:latin typeface="+mn-lt"/>
              <a:ea typeface="+mn-ea"/>
              <a:cs typeface="+mn-cs"/>
            </a:endParaRPr>
          </a:p>
          <a:p>
            <a:r>
              <a:rPr lang="en-US" sz="1100" b="0" i="0" kern="1200" baseline="0" dirty="0" smtClean="0">
                <a:solidFill>
                  <a:schemeClr val="tx1"/>
                </a:solidFill>
                <a:effectLst/>
                <a:latin typeface="+mn-lt"/>
                <a:ea typeface="+mn-ea"/>
                <a:cs typeface="+mn-cs"/>
              </a:rPr>
              <a:t>http://</a:t>
            </a:r>
            <a:r>
              <a:rPr lang="en-US" sz="1100" b="0" i="0" kern="1200" baseline="0" dirty="0" err="1" smtClean="0">
                <a:solidFill>
                  <a:schemeClr val="tx1"/>
                </a:solidFill>
                <a:effectLst/>
                <a:latin typeface="+mn-lt"/>
                <a:ea typeface="+mn-ea"/>
                <a:cs typeface="+mn-cs"/>
              </a:rPr>
              <a:t>www.potomacinstitute.org</a:t>
            </a:r>
            <a:r>
              <a:rPr lang="en-US" sz="1100" b="0" i="0" kern="1200" baseline="0" dirty="0" smtClean="0">
                <a:solidFill>
                  <a:schemeClr val="tx1"/>
                </a:solidFill>
                <a:effectLst/>
                <a:latin typeface="+mn-lt"/>
                <a:ea typeface="+mn-ea"/>
                <a:cs typeface="+mn-cs"/>
              </a:rPr>
              <a:t>/steps/featured-articles/44-the-decline-and-fall-of-the-itar-empire</a:t>
            </a:r>
          </a:p>
          <a:p>
            <a:endParaRPr lang="en-US" baseline="0" dirty="0" smtClean="0"/>
          </a:p>
          <a:p>
            <a:r>
              <a:rPr lang="en-US" baseline="0" dirty="0" smtClean="0"/>
              <a:t>IEEE needs to make this a priority. Not just for cool little amateur radio projects, but because one SpaceX and one Elon Musk in the past 40 years is pathetic space industry progress, and we have ITAR to thank for it. </a:t>
            </a:r>
          </a:p>
        </p:txBody>
      </p:sp>
    </p:spTree>
    <p:extLst>
      <p:ext uri="{BB962C8B-B14F-4D97-AF65-F5344CB8AC3E}">
        <p14:creationId xmlns:p14="http://schemas.microsoft.com/office/powerpoint/2010/main" val="47618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Questions first? </a:t>
            </a:r>
            <a:endParaRPr lang="en-US" dirty="0"/>
          </a:p>
        </p:txBody>
      </p:sp>
    </p:spTree>
    <p:extLst>
      <p:ext uri="{BB962C8B-B14F-4D97-AF65-F5344CB8AC3E}">
        <p14:creationId xmlns:p14="http://schemas.microsoft.com/office/powerpoint/2010/main" val="1233102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Shape 3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8" name="Shape 3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IEEE makes me put this in here</a:t>
            </a:r>
          </a:p>
          <a:p>
            <a:pPr lvl="0">
              <a:spcBef>
                <a:spcPts val="0"/>
              </a:spcBef>
              <a:buNone/>
            </a:pPr>
            <a:r>
              <a:rPr lang="en-US" dirty="0" smtClean="0"/>
              <a:t>The also</a:t>
            </a:r>
            <a:r>
              <a:rPr lang="en-US" baseline="0" dirty="0" smtClean="0"/>
              <a:t> told me no swearing and not to start any bar fights. That’s a music joke. </a:t>
            </a:r>
            <a:br>
              <a:rPr lang="en-US" baseline="0" dirty="0" smtClean="0"/>
            </a:br>
            <a:r>
              <a:rPr lang="en-US" baseline="0" dirty="0" smtClean="0"/>
              <a:t/>
            </a:r>
            <a:br>
              <a:rPr lang="en-US" baseline="0" dirty="0" smtClean="0"/>
            </a:br>
            <a:r>
              <a:rPr lang="en-US" baseline="0" dirty="0" smtClean="0"/>
              <a:t>I am a practitioner.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While</a:t>
            </a:r>
            <a:r>
              <a:rPr lang="en-US" baseline="0" dirty="0" smtClean="0"/>
              <a:t> we are making a radio, and have to obey physics, this is really a computer science project.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DVB-S2 is the standard we’re implementing. A big part of that standard is the ability to choose, on the fly, between a variety of </a:t>
            </a:r>
            <a:r>
              <a:rPr lang="en-US" b="1" baseline="0" dirty="0" smtClean="0"/>
              <a:t>modulation schemes</a:t>
            </a:r>
            <a:r>
              <a:rPr lang="en-US" baseline="0" dirty="0" smtClean="0"/>
              <a:t> and </a:t>
            </a:r>
            <a:r>
              <a:rPr lang="en-US" b="1" baseline="0" dirty="0" smtClean="0"/>
              <a:t>forward error correction code rates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called </a:t>
            </a:r>
            <a:r>
              <a:rPr lang="en-US" baseline="0" dirty="0" err="1" smtClean="0"/>
              <a:t>modcod</a:t>
            </a:r>
            <a:r>
              <a:rPr lang="en-US" baseline="0" dirty="0" smtClean="0"/>
              <a:t> for short.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in DVB-S2 you are allowed to change to a new </a:t>
            </a:r>
            <a:r>
              <a:rPr lang="en-US" baseline="0" dirty="0" err="1" smtClean="0"/>
              <a:t>modcod</a:t>
            </a:r>
            <a:r>
              <a:rPr lang="en-US" baseline="0" dirty="0" smtClean="0"/>
              <a:t> every frame if you want.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1329818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say we coding and code rate, we’re talking about forward error correction. </a:t>
            </a:r>
          </a:p>
          <a:p>
            <a:endParaRPr lang="en-US" baseline="0" dirty="0" smtClean="0"/>
          </a:p>
          <a:p>
            <a:r>
              <a:rPr lang="en-US" baseline="0" dirty="0" smtClean="0"/>
              <a:t>There are two major types of encoding. Take out unnecessary redundancy. Source coding, often used for compression. And, put back in useful redundancy. Which makes your signal more resilient as it’s whipping through the ionosphere or bouncing off a water tower or whatever. That is forward error correction coding. </a:t>
            </a:r>
          </a:p>
          <a:p>
            <a:endParaRPr lang="en-US" baseline="0" dirty="0" smtClean="0"/>
          </a:p>
          <a:p>
            <a:r>
              <a:rPr lang="en-US" baseline="0" dirty="0" smtClean="0"/>
              <a:t>LDPC was invented in the 1960s but more recently became the thing. One of our big tasks is to make an open source implementation of LDPC decoders. And we have achieved this goal and have good early results from Charles Brain, a ham in the UK. Remember ITAR? If we didn’t split off as our own terrestrially-oriented project, we would not be able to collaborate with him, he couldn’t have joined our team, and we wouldn’t have been able to make this progress. </a:t>
            </a:r>
          </a:p>
          <a:p>
            <a:endParaRPr lang="en-US" baseline="0" dirty="0" smtClean="0"/>
          </a:p>
          <a:p>
            <a:r>
              <a:rPr lang="en-US" baseline="0" dirty="0" smtClean="0"/>
              <a:t>Charles implementation is on an </a:t>
            </a:r>
            <a:r>
              <a:rPr lang="en-US" baseline="0" dirty="0" err="1" smtClean="0"/>
              <a:t>Nvidia</a:t>
            </a:r>
            <a:r>
              <a:rPr lang="en-US" baseline="0" dirty="0" smtClean="0"/>
              <a:t> GPU and will be able to run under GNU Radio as a GPU accelerated block. Come hell or high water.  </a:t>
            </a:r>
          </a:p>
        </p:txBody>
      </p:sp>
    </p:spTree>
    <p:extLst>
      <p:ext uri="{BB962C8B-B14F-4D97-AF65-F5344CB8AC3E}">
        <p14:creationId xmlns:p14="http://schemas.microsoft.com/office/powerpoint/2010/main" val="521022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a poster from a recent poster session describing this work. This is software, in the CUDA framework, telling the GPU hardware what to do, to achieve our goals.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why do we care?</a:t>
            </a:r>
            <a:endParaRPr lang="en-US" dirty="0"/>
          </a:p>
        </p:txBody>
      </p:sp>
    </p:spTree>
    <p:extLst>
      <p:ext uri="{BB962C8B-B14F-4D97-AF65-F5344CB8AC3E}">
        <p14:creationId xmlns:p14="http://schemas.microsoft.com/office/powerpoint/2010/main" val="2080065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here is math and physics</a:t>
            </a:r>
            <a:r>
              <a:rPr lang="en-US" baseline="0" dirty="0" smtClean="0"/>
              <a:t> </a:t>
            </a:r>
            <a:r>
              <a:rPr lang="en-US" dirty="0" smtClean="0"/>
              <a:t>truth. </a:t>
            </a:r>
          </a:p>
          <a:p>
            <a:endParaRPr lang="en-US" dirty="0" smtClean="0"/>
          </a:p>
          <a:p>
            <a:r>
              <a:rPr lang="en-US" dirty="0" smtClean="0"/>
              <a:t>X axis</a:t>
            </a:r>
            <a:r>
              <a:rPr lang="en-US" baseline="0" dirty="0" smtClean="0"/>
              <a:t> is how strong your signal is compared to the noise.</a:t>
            </a:r>
          </a:p>
          <a:p>
            <a:r>
              <a:rPr lang="en-US" baseline="0" dirty="0" smtClean="0"/>
              <a:t>Y axis is how many bits you can cram in until it Hz. Bits per second per Hz. You get more bandwidth in bits, up to a point, limited by signal to noise. By a specific interpretation of noise and signal. </a:t>
            </a:r>
          </a:p>
          <a:p>
            <a:endParaRPr lang="en-US" baseline="0" dirty="0" smtClean="0"/>
          </a:p>
          <a:p>
            <a:r>
              <a:rPr lang="en-US" baseline="0" dirty="0" smtClean="0"/>
              <a:t>There is a natural limit on how many bits you can cram in there and it’s called the Shannon Limit, named after Claude Shannon, our hero. </a:t>
            </a:r>
          </a:p>
        </p:txBody>
      </p:sp>
    </p:spTree>
    <p:extLst>
      <p:ext uri="{BB962C8B-B14F-4D97-AF65-F5344CB8AC3E}">
        <p14:creationId xmlns:p14="http://schemas.microsoft.com/office/powerpoint/2010/main" val="872711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cannot go</a:t>
            </a:r>
            <a:r>
              <a:rPr lang="en-US" baseline="0" dirty="0" smtClean="0"/>
              <a:t> here</a:t>
            </a:r>
            <a:endParaRPr lang="en-US" baseline="0" dirty="0" smtClean="0"/>
          </a:p>
        </p:txBody>
      </p:sp>
    </p:spTree>
    <p:extLst>
      <p:ext uri="{BB962C8B-B14F-4D97-AF65-F5344CB8AC3E}">
        <p14:creationId xmlns:p14="http://schemas.microsoft.com/office/powerpoint/2010/main" val="4012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awesome graph</a:t>
            </a:r>
            <a:r>
              <a:rPr lang="en-US" baseline="0" dirty="0" smtClean="0"/>
              <a:t> showing how </a:t>
            </a:r>
            <a:r>
              <a:rPr lang="en-US" b="1" baseline="0" dirty="0" err="1" smtClean="0"/>
              <a:t>modcods</a:t>
            </a:r>
            <a:r>
              <a:rPr lang="en-US" b="1" baseline="0" dirty="0" smtClean="0"/>
              <a:t> let you traverse the Shannon Limit high wire. These stair steps are individual modulation and coding combinations in various DVB standards. Some have more coding, some less. Some modulation schemes let you send one bit at a time, some a lot more. Pairwise combinations of modulation and coding give you the ability to adapt to the channel and ride the Shannon Limit. That is the heart of digital communications. </a:t>
            </a:r>
          </a:p>
          <a:p>
            <a:endParaRPr lang="en-US" baseline="0" dirty="0" smtClean="0"/>
          </a:p>
          <a:p>
            <a:r>
              <a:rPr lang="en-US" baseline="0" dirty="0" smtClean="0"/>
              <a:t>This is all possible because of software control. In order to adapt to changing signal to noise ratios, different receiver capabilities, antenna pointing errors, and all that, the software chooses a new position on the graph for you so you can close the link. </a:t>
            </a:r>
          </a:p>
          <a:p>
            <a:endParaRPr lang="en-US" baseline="0" dirty="0" smtClean="0"/>
          </a:p>
          <a:p>
            <a:endParaRPr lang="en-US" baseline="0" dirty="0" smtClean="0"/>
          </a:p>
        </p:txBody>
      </p:sp>
    </p:spTree>
    <p:extLst>
      <p:ext uri="{BB962C8B-B14F-4D97-AF65-F5344CB8AC3E}">
        <p14:creationId xmlns:p14="http://schemas.microsoft.com/office/powerpoint/2010/main" val="36445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DVB-S2,</a:t>
            </a:r>
            <a:r>
              <a:rPr lang="en-US" baseline="0" dirty="0" smtClean="0"/>
              <a:t> the symbol rate is fixed. Our </a:t>
            </a:r>
            <a:r>
              <a:rPr lang="en-US" baseline="0" dirty="0" err="1" smtClean="0"/>
              <a:t>modcod</a:t>
            </a:r>
            <a:r>
              <a:rPr lang="en-US" baseline="0" dirty="0" smtClean="0"/>
              <a:t> determines the code rate and the modulation order. That’s how many bits come out that are data bits, and how many bits are sent per symbol, and how many symbols are being sent per unit time. You can see that if you have to code the snot out of it then you have a low data rate. </a:t>
            </a:r>
          </a:p>
          <a:p>
            <a:endParaRPr lang="en-US" baseline="0" dirty="0" smtClean="0"/>
          </a:p>
          <a:p>
            <a:r>
              <a:rPr lang="en-US" baseline="0" dirty="0" smtClean="0"/>
              <a:t>There are choices of frame size in DVB-S2 and we have chosen the shortest one. This is based on near space communications recommendations from the </a:t>
            </a:r>
            <a:r>
              <a:rPr lang="en-US" baseline="0" dirty="0" err="1" smtClean="0"/>
              <a:t>Consultive</a:t>
            </a:r>
            <a:r>
              <a:rPr lang="en-US" baseline="0" dirty="0" smtClean="0"/>
              <a:t> Committee for Space Data Systems.</a:t>
            </a:r>
          </a:p>
          <a:p>
            <a:endParaRPr lang="en-US" baseline="0" dirty="0" smtClean="0"/>
          </a:p>
          <a:p>
            <a:r>
              <a:rPr lang="en-US" baseline="0" dirty="0" smtClean="0"/>
              <a:t>Look at all the wonderful ways software can get in there. Packets!</a:t>
            </a:r>
          </a:p>
          <a:p>
            <a:endParaRPr lang="en-US" baseline="0" dirty="0" smtClean="0"/>
          </a:p>
          <a:p>
            <a:r>
              <a:rPr lang="en-US" baseline="0" dirty="0" smtClean="0"/>
              <a:t>LASER BEAMS!  	</a:t>
            </a:r>
          </a:p>
        </p:txBody>
      </p:sp>
    </p:spTree>
    <p:extLst>
      <p:ext uri="{BB962C8B-B14F-4D97-AF65-F5344CB8AC3E}">
        <p14:creationId xmlns:p14="http://schemas.microsoft.com/office/powerpoint/2010/main" val="315480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has helped us so far?</a:t>
            </a:r>
            <a:endParaRPr lang="en-US" dirty="0"/>
          </a:p>
        </p:txBody>
      </p:sp>
    </p:spTree>
    <p:extLst>
      <p:ext uri="{BB962C8B-B14F-4D97-AF65-F5344CB8AC3E}">
        <p14:creationId xmlns:p14="http://schemas.microsoft.com/office/powerpoint/2010/main" val="23710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There’s lots more</a:t>
            </a:r>
            <a:r>
              <a:rPr lang="en-US" baseline="0" dirty="0" smtClean="0"/>
              <a:t> so let’s answer some specific questions.</a:t>
            </a:r>
            <a:endParaRPr lang="en-US" dirty="0"/>
          </a:p>
        </p:txBody>
      </p:sp>
    </p:spTree>
    <p:extLst>
      <p:ext uri="{BB962C8B-B14F-4D97-AF65-F5344CB8AC3E}">
        <p14:creationId xmlns:p14="http://schemas.microsoft.com/office/powerpoint/2010/main" val="129796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a:t>
            </a:r>
            <a:r>
              <a:rPr lang="en-US" dirty="0" smtClean="0"/>
              <a:t>a practitioner. But I do not practice law.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 am not </a:t>
            </a:r>
            <a:r>
              <a:rPr lang="en-US" dirty="0" smtClean="0"/>
              <a:t>a lawyer. Do</a:t>
            </a:r>
            <a:r>
              <a:rPr lang="en-US" baseline="0" dirty="0" smtClean="0"/>
              <a:t> not construe anything that I say as legal advice.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I will be talking about an area of law that has serious </a:t>
            </a:r>
            <a:r>
              <a:rPr lang="en-US" baseline="0" dirty="0" smtClean="0"/>
              <a:t>consequences but it’s almost impossible to tell if you’ve violated the law until it’s too late.  </a:t>
            </a: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All </a:t>
            </a:r>
            <a:r>
              <a:rPr lang="en-US" baseline="0" dirty="0" smtClean="0"/>
              <a:t>of us </a:t>
            </a:r>
            <a:r>
              <a:rPr lang="en-US" baseline="0" dirty="0" smtClean="0"/>
              <a:t>that work on amateur radio satellites have </a:t>
            </a:r>
            <a:r>
              <a:rPr lang="en-US" baseline="0" dirty="0" smtClean="0"/>
              <a:t>been affected by the constant threat of </a:t>
            </a:r>
            <a:r>
              <a:rPr lang="en-US" baseline="0" dirty="0" smtClean="0"/>
              <a:t>these specific legal </a:t>
            </a:r>
            <a:r>
              <a:rPr lang="en-US" baseline="0" dirty="0" smtClean="0"/>
              <a:t>consequences.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Almost without exception, those of us that work on amateur radio satellites really hate the laws that prevent us from doing reasonable and productive good faith engineering activity</a:t>
            </a:r>
            <a:r>
              <a:rPr lang="en-US" baseline="0" dirty="0" smtClean="0"/>
              <a:t>.</a:t>
            </a:r>
            <a:r>
              <a:rPr lang="en-US" baseline="0" dirty="0" smtClean="0"/>
              <a:t/>
            </a:r>
            <a:br>
              <a:rPr lang="en-US" baseline="0" dirty="0" smtClean="0"/>
            </a:br>
            <a:r>
              <a:rPr lang="en-US" baseline="0" dirty="0" smtClean="0"/>
              <a:t/>
            </a:r>
            <a:br>
              <a:rPr lang="en-US" baseline="0" dirty="0" smtClean="0"/>
            </a:br>
            <a:r>
              <a:rPr lang="en-US" baseline="0" dirty="0" smtClean="0"/>
              <a:t>This hatred is visceral because the laws in question have had enormous unintended repercussions that administration after administration has failed to completely address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Lots of us have </a:t>
            </a:r>
            <a:r>
              <a:rPr lang="en-US" baseline="0" dirty="0" err="1" smtClean="0"/>
              <a:t>ragequit</a:t>
            </a:r>
            <a:r>
              <a:rPr lang="en-US" baseline="0" dirty="0" smtClean="0"/>
              <a:t>. </a:t>
            </a:r>
            <a:r>
              <a:rPr lang="en-US" baseline="0" dirty="0" smtClean="0"/>
              <a:t/>
            </a:r>
            <a:br>
              <a:rPr lang="en-US" baseline="0" dirty="0" smtClean="0"/>
            </a:br>
            <a:r>
              <a:rPr lang="en-US" baseline="0" dirty="0" smtClean="0"/>
              <a:t/>
            </a:r>
            <a:br>
              <a:rPr lang="en-US" baseline="0" dirty="0" smtClean="0"/>
            </a:br>
            <a:r>
              <a:rPr lang="en-US" baseline="0" dirty="0" smtClean="0"/>
              <a:t>One of the biggest </a:t>
            </a:r>
            <a:r>
              <a:rPr lang="en-US" baseline="0" dirty="0" smtClean="0"/>
              <a:t>reasons I have for speaking </a:t>
            </a:r>
            <a:r>
              <a:rPr lang="en-US" baseline="0" dirty="0" smtClean="0"/>
              <a:t>to you today is because IEEE as an organization can be a force for good in addressing this situation. </a:t>
            </a:r>
            <a:br>
              <a:rPr lang="en-US" baseline="0" dirty="0" smtClean="0"/>
            </a:br>
            <a:r>
              <a:rPr lang="en-US" baseline="0" dirty="0" smtClean="0"/>
              <a:t/>
            </a:r>
            <a:br>
              <a:rPr lang="en-US" baseline="0" dirty="0" smtClean="0"/>
            </a:br>
            <a:r>
              <a:rPr lang="en-US" baseline="0" dirty="0" smtClean="0"/>
              <a:t>Engineering needs representation and advocacy. </a:t>
            </a:r>
            <a:r>
              <a:rPr lang="en-US" baseline="0" dirty="0" smtClean="0"/>
              <a:t>IEEE actively lobbies. They spent 80k in 2016 and 70k in 2017 as of October. </a:t>
            </a:r>
            <a:r>
              <a:rPr lang="en-US" baseline="0" dirty="0" smtClean="0"/>
              <a:t>Part of your dues get us a toehold in the government. Help them</a:t>
            </a:r>
            <a:r>
              <a:rPr lang="en-US" baseline="0" dirty="0" smtClean="0"/>
              <a:t>. </a:t>
            </a:r>
            <a:r>
              <a:rPr lang="en-US" baseline="0" dirty="0" smtClean="0"/>
              <a:t/>
            </a:r>
            <a:br>
              <a:rPr lang="en-US" baseline="0" dirty="0" smtClean="0"/>
            </a:br>
            <a:r>
              <a:rPr lang="en-US" baseline="0" dirty="0" smtClean="0"/>
              <a:t/>
            </a:r>
            <a:br>
              <a:rPr lang="en-US" baseline="0" dirty="0" smtClean="0"/>
            </a:br>
            <a:r>
              <a:rPr lang="en-US" baseline="0" dirty="0" smtClean="0"/>
              <a:t>Consider running for office. Contact staffers about issues you know about and offer your expertise. Get active.</a:t>
            </a:r>
            <a:endParaRPr lang="en-US" dirty="0"/>
          </a:p>
        </p:txBody>
      </p:sp>
    </p:spTree>
    <p:extLst>
      <p:ext uri="{BB962C8B-B14F-4D97-AF65-F5344CB8AC3E}">
        <p14:creationId xmlns:p14="http://schemas.microsoft.com/office/powerpoint/2010/main" val="77921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One True Slide</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We live in worlds of </a:t>
            </a:r>
            <a:r>
              <a:rPr lang="en-US" baseline="0" dirty="0" err="1" smtClean="0"/>
              <a:t>overlappting</a:t>
            </a:r>
            <a:r>
              <a:rPr lang="en-US" baseline="0" dirty="0" smtClean="0"/>
              <a:t> coffee rings. </a:t>
            </a:r>
            <a:endParaRPr lang="en-US" dirty="0"/>
          </a:p>
        </p:txBody>
      </p:sp>
    </p:spTree>
    <p:extLst>
      <p:ext uri="{BB962C8B-B14F-4D97-AF65-F5344CB8AC3E}">
        <p14:creationId xmlns:p14="http://schemas.microsoft.com/office/powerpoint/2010/main" val="685461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How many</a:t>
            </a:r>
            <a:r>
              <a:rPr lang="en-US" baseline="0" dirty="0" smtClean="0"/>
              <a:t> of you are amateur radio operators</a:t>
            </a:r>
            <a:r>
              <a:rPr lang="en-US" baseline="0" dirty="0" smtClean="0"/>
              <a:t>? If not, get your license. It’s easy and just like that you’re 3dB more hip. </a:t>
            </a:r>
          </a:p>
          <a:p>
            <a:pPr marL="0" marR="0" indent="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How many of you are VEs? These are the people you need to talk to. </a:t>
            </a:r>
            <a:r>
              <a:rPr lang="en-US" baseline="0" dirty="0" smtClean="0"/>
              <a:t/>
            </a:r>
            <a:br>
              <a:rPr lang="en-US" baseline="0" dirty="0" smtClean="0"/>
            </a:br>
            <a:r>
              <a:rPr lang="en-US" baseline="0" dirty="0" smtClean="0"/>
              <a:t/>
            </a:r>
            <a:br>
              <a:rPr lang="en-US" baseline="0" dirty="0" smtClean="0"/>
            </a:br>
            <a:r>
              <a:rPr lang="en-US" baseline="0" dirty="0" smtClean="0"/>
              <a:t>Amateur radio is a government licensed service that allows use of radio frequency spectrum for purposes of </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non-commercial exchange of messages</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wireless experimentation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self-training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Recreation</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err="1" smtClean="0"/>
              <a:t>Radiosport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Contesting</a:t>
            </a:r>
          </a:p>
          <a:p>
            <a:pPr marL="0" marR="0" indent="0" algn="l" defTabSz="457200" rtl="0" eaLnBrk="1" fontAlgn="auto" latinLnBrk="0" hangingPunct="1">
              <a:lnSpc>
                <a:spcPct val="100000"/>
              </a:lnSpc>
              <a:spcBef>
                <a:spcPts val="0"/>
              </a:spcBef>
              <a:spcAft>
                <a:spcPts val="0"/>
              </a:spcAft>
              <a:buClrTx/>
              <a:buSzTx/>
              <a:buFontTx/>
              <a:buChar char="●"/>
              <a:tabLst/>
              <a:defRPr/>
            </a:pPr>
            <a:r>
              <a:rPr lang="en-US" baseline="0" dirty="0" smtClean="0"/>
              <a:t>emergency communication. </a:t>
            </a:r>
            <a:br>
              <a:rPr lang="en-US" baseline="0" dirty="0" smtClean="0"/>
            </a:br>
            <a:r>
              <a:rPr lang="en-US" baseline="0" dirty="0" smtClean="0"/>
              <a:t/>
            </a:r>
            <a:br>
              <a:rPr lang="en-US" baseline="0" dirty="0" smtClean="0"/>
            </a:br>
            <a:r>
              <a:rPr lang="en-US" baseline="0" dirty="0" smtClean="0"/>
              <a:t>This is in contrast to commercial broadcasting, public safety (such as police and fire), or professional two-way </a:t>
            </a:r>
            <a:r>
              <a:rPr lang="en-US" baseline="0" dirty="0" smtClean="0"/>
              <a:t>radio services </a:t>
            </a:r>
            <a:r>
              <a:rPr lang="en-US" baseline="0" dirty="0" smtClean="0"/>
              <a:t>(such as maritime, aviation, taxis, etc.).</a:t>
            </a:r>
            <a:br>
              <a:rPr lang="en-US" baseline="0" dirty="0" smtClean="0"/>
            </a:br>
            <a:r>
              <a:rPr lang="en-US" baseline="0" dirty="0" smtClean="0"/>
              <a:t/>
            </a:r>
            <a:br>
              <a:rPr lang="en-US" baseline="0" dirty="0" smtClean="0"/>
            </a:br>
            <a:r>
              <a:rPr lang="en-US" baseline="0" dirty="0" smtClean="0"/>
              <a:t>Each country administers its own licensing scheme and these government bodies coordinate with each other through the </a:t>
            </a:r>
            <a:r>
              <a:rPr lang="en-US" sz="1100" b="0" i="0" u="none" strike="noStrike" kern="1200" dirty="0" smtClean="0">
                <a:solidFill>
                  <a:schemeClr val="tx1"/>
                </a:solidFill>
                <a:effectLst/>
                <a:latin typeface="+mn-lt"/>
                <a:ea typeface="+mn-ea"/>
                <a:cs typeface="+mn-cs"/>
                <a:hlinkClick r:id="rId3" tooltip="International Amateur Radio Union"/>
              </a:rPr>
              <a:t>International Amateur Radio Union</a:t>
            </a:r>
            <a:r>
              <a:rPr lang="en-US" sz="1100" b="0" i="0" kern="1200" dirty="0" smtClean="0">
                <a:solidFill>
                  <a:schemeClr val="tx1"/>
                </a:solidFill>
                <a:effectLst/>
                <a:latin typeface="+mn-lt"/>
                <a:ea typeface="+mn-ea"/>
                <a:cs typeface="+mn-cs"/>
              </a:rPr>
              <a:t> (IARU).</a:t>
            </a:r>
            <a:r>
              <a:rPr lang="en-US" sz="1100" b="0" i="0" kern="1200" baseline="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dirty="0" smtClean="0"/>
              <a:t>The amateur radio service includes satellites. The history of amateur satellite service in the United States dates back to 1961 when the satellite Oscar 1 hitch-hiked a ride to space along with a government spy satellite.</a:t>
            </a:r>
            <a:br>
              <a:rPr lang="en-US" dirty="0" smtClean="0"/>
            </a:br>
            <a:r>
              <a:rPr lang="en-US" dirty="0" smtClean="0"/>
              <a:t/>
            </a:r>
            <a:br>
              <a:rPr lang="en-US" dirty="0" smtClean="0"/>
            </a:br>
            <a:r>
              <a:rPr lang="en-US" dirty="0" smtClean="0"/>
              <a:t>Quietly, hams pursued a half-century long, astonishingly successful private space program that is still little-known outside of ham radio today, but has launched over </a:t>
            </a:r>
            <a:r>
              <a:rPr lang="en-US" dirty="0" smtClean="0"/>
              <a:t>90 </a:t>
            </a:r>
            <a:r>
              <a:rPr lang="en-US" dirty="0" smtClean="0"/>
              <a:t>satellites, almost all of them as hitch-hikers along with other payloads that were the main purpose of the launch. </a:t>
            </a:r>
            <a:r>
              <a:rPr lang="en-US" dirty="0" smtClean="0"/>
              <a:t/>
            </a:r>
            <a:br>
              <a:rPr lang="en-US" dirty="0" smtClean="0"/>
            </a:br>
            <a:r>
              <a:rPr lang="en-US" dirty="0" smtClean="0"/>
              <a:t/>
            </a:r>
            <a:br>
              <a:rPr lang="en-US" dirty="0" smtClean="0"/>
            </a:br>
            <a:r>
              <a:rPr lang="en-US" dirty="0" smtClean="0"/>
              <a:t>Secondary</a:t>
            </a:r>
            <a:r>
              <a:rPr lang="en-US" baseline="0" dirty="0" smtClean="0"/>
              <a:t> </a:t>
            </a:r>
            <a:r>
              <a:rPr lang="en-US" baseline="0" dirty="0" smtClean="0"/>
              <a:t>or hosted payloads </a:t>
            </a:r>
            <a:r>
              <a:rPr lang="en-US" baseline="0" dirty="0" smtClean="0"/>
              <a:t>are both our past and future.</a:t>
            </a:r>
            <a:r>
              <a:rPr lang="en-US" dirty="0" smtClean="0"/>
              <a:t/>
            </a:r>
            <a:br>
              <a:rPr lang="en-US" dirty="0" smtClean="0"/>
            </a:br>
            <a:endParaRPr lang="en-US" dirty="0"/>
          </a:p>
        </p:txBody>
      </p:sp>
    </p:spTree>
    <p:extLst>
      <p:ext uri="{BB962C8B-B14F-4D97-AF65-F5344CB8AC3E}">
        <p14:creationId xmlns:p14="http://schemas.microsoft.com/office/powerpoint/2010/main" val="1233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Char char="●"/>
              <a:tabLst/>
              <a:defRPr/>
            </a:pPr>
            <a:r>
              <a:rPr lang="en-US" dirty="0" smtClean="0"/>
              <a:t>You can find a list of what's currently in orbit and active from </a:t>
            </a:r>
            <a:r>
              <a:rPr lang="en-US" dirty="0" err="1" smtClean="0"/>
              <a:t>AMSAT.org</a:t>
            </a:r>
            <a:r>
              <a:rPr lang="en-US" dirty="0" smtClean="0"/>
              <a:t>, the website for Amateur Satellite Corporation. </a:t>
            </a:r>
            <a:r>
              <a:rPr lang="en-US" dirty="0" smtClean="0"/>
              <a:t>It’s a 501c3</a:t>
            </a:r>
            <a:r>
              <a:rPr lang="en-US" baseline="0" dirty="0" smtClean="0"/>
              <a:t> organization.</a:t>
            </a:r>
            <a:endParaRPr lang="en-US" dirty="0"/>
          </a:p>
        </p:txBody>
      </p:sp>
    </p:spTree>
    <p:extLst>
      <p:ext uri="{BB962C8B-B14F-4D97-AF65-F5344CB8AC3E}">
        <p14:creationId xmlns:p14="http://schemas.microsoft.com/office/powerpoint/2010/main" val="1983960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Open Source</a:t>
            </a:r>
          </a:p>
          <a:p>
            <a:r>
              <a:rPr lang="en-US" dirty="0" smtClean="0"/>
              <a:t>How many of you use</a:t>
            </a:r>
            <a:r>
              <a:rPr lang="en-US" baseline="0" dirty="0" smtClean="0"/>
              <a:t> open source every day</a:t>
            </a:r>
            <a:r>
              <a:rPr lang="en-US" baseline="0" dirty="0" smtClean="0"/>
              <a:t>?</a:t>
            </a:r>
            <a:br>
              <a:rPr lang="en-US" baseline="0" dirty="0" smtClean="0"/>
            </a:br>
            <a:endParaRPr lang="en-US" baseline="0" dirty="0" smtClean="0"/>
          </a:p>
          <a:p>
            <a:r>
              <a:rPr lang="en-US" baseline="0" dirty="0" smtClean="0"/>
              <a:t>Google, amazon!</a:t>
            </a:r>
          </a:p>
          <a:p>
            <a:endParaRPr lang="en-US" baseline="0" dirty="0" smtClean="0"/>
          </a:p>
          <a:p>
            <a:r>
              <a:rPr lang="en-US" dirty="0" smtClean="0"/>
              <a:t>Open Source refers to software for which the original source code is made freely available and may be redistributed and modified. There are a variety of licenses that further refine this definition. This is in contrast to proprietary software, where the original source code is not made available outside the developers or people that have NDAs or licenses to see it.</a:t>
            </a:r>
            <a:br>
              <a:rPr lang="en-US" dirty="0" smtClean="0"/>
            </a:br>
            <a:r>
              <a:rPr lang="en-US" dirty="0" smtClean="0"/>
              <a:t/>
            </a:r>
            <a:br>
              <a:rPr lang="en-US" dirty="0" smtClean="0"/>
            </a:br>
            <a:r>
              <a:rPr lang="en-US" dirty="0" smtClean="0"/>
              <a:t>The open-source movement in software and hardware has dramatically changed our engineering culture and economy for the better. Linux, Wikipedia, Apache, Project Gutenberg, Atom, </a:t>
            </a:r>
            <a:r>
              <a:rPr lang="en-US" dirty="0" err="1" smtClean="0"/>
              <a:t>GitLab</a:t>
            </a:r>
            <a:r>
              <a:rPr lang="en-US" dirty="0" smtClean="0"/>
              <a:t>, </a:t>
            </a:r>
            <a:r>
              <a:rPr lang="en-US" dirty="0" err="1" smtClean="0"/>
              <a:t>OpenSCAD</a:t>
            </a:r>
            <a:r>
              <a:rPr lang="en-US" dirty="0" smtClean="0"/>
              <a:t>, and Eclipse are only a few successful open source projects that have enabled enormous quantities of productive work and innumerable lucrative endeavors.</a:t>
            </a:r>
            <a:r>
              <a:rPr lang="en-US" baseline="0" dirty="0" smtClean="0"/>
              <a:t> Like Google. And Amazon. </a:t>
            </a:r>
            <a:br>
              <a:rPr lang="en-US" baseline="0" dirty="0" smtClean="0"/>
            </a:br>
            <a:r>
              <a:rPr lang="en-US" baseline="0" dirty="0" smtClean="0"/>
              <a:t/>
            </a:r>
            <a:br>
              <a:rPr lang="en-US" baseline="0" dirty="0" smtClean="0"/>
            </a:br>
            <a:r>
              <a:rPr lang="en-US" baseline="0" dirty="0" smtClean="0"/>
              <a:t>Open source moves the </a:t>
            </a:r>
            <a:r>
              <a:rPr lang="en-US" b="1" baseline="0" dirty="0" smtClean="0"/>
              <a:t>value</a:t>
            </a:r>
            <a:r>
              <a:rPr lang="en-US" baseline="0" dirty="0" smtClean="0"/>
              <a:t> </a:t>
            </a:r>
            <a:r>
              <a:rPr lang="en-US" b="1" baseline="0" dirty="0" smtClean="0"/>
              <a:t>conditions</a:t>
            </a:r>
            <a:r>
              <a:rPr lang="en-US" baseline="0" dirty="0" smtClean="0"/>
              <a:t> further out to the edges, so that we can conquer entirely new areas, have new products, new capabilities, and advance computer science. </a:t>
            </a:r>
            <a:r>
              <a:rPr lang="en-US" dirty="0" smtClean="0"/>
              <a:t/>
            </a:r>
            <a:br>
              <a:rPr lang="en-US" dirty="0" smtClean="0"/>
            </a:br>
            <a:r>
              <a:rPr lang="en-US" dirty="0" smtClean="0"/>
              <a:t/>
            </a:r>
            <a:br>
              <a:rPr lang="en-US" dirty="0" smtClean="0"/>
            </a:br>
            <a:r>
              <a:rPr lang="en-US" dirty="0" smtClean="0"/>
              <a:t>We often hear</a:t>
            </a:r>
            <a:r>
              <a:rPr lang="en-US" baseline="0" dirty="0" smtClean="0"/>
              <a:t> questions like</a:t>
            </a:r>
            <a:r>
              <a:rPr lang="en-US" dirty="0" smtClean="0"/>
              <a:t> </a:t>
            </a:r>
            <a:r>
              <a:rPr lang="en-US" dirty="0" smtClean="0"/>
              <a:t>"Why would someone sell a software product for free?" and "Why should anyone participate in a project that does not reap financial rewards</a:t>
            </a:r>
            <a:r>
              <a:rPr lang="en-US" dirty="0" smtClean="0"/>
              <a:t>?" </a:t>
            </a:r>
            <a:r>
              <a:rPr lang="en-US" dirty="0" smtClean="0"/>
              <a:t/>
            </a:r>
            <a:br>
              <a:rPr lang="en-US" dirty="0" smtClean="0"/>
            </a:br>
            <a:r>
              <a:rPr lang="en-US" dirty="0" smtClean="0"/>
              <a:t/>
            </a:r>
            <a:br>
              <a:rPr lang="en-US" dirty="0" smtClean="0"/>
            </a:br>
            <a:r>
              <a:rPr lang="en-US" dirty="0" smtClean="0"/>
              <a:t>Most software that is written is never intended to be sold. Instead, it is intended to solve a problem for a business that does something other than sell software. For example, </a:t>
            </a:r>
            <a:r>
              <a:rPr lang="en-US" dirty="0" smtClean="0"/>
              <a:t>to solve an</a:t>
            </a:r>
            <a:r>
              <a:rPr lang="en-US" baseline="0" dirty="0" smtClean="0"/>
              <a:t> academic problem</a:t>
            </a:r>
            <a:r>
              <a:rPr lang="en-US" dirty="0" smtClean="0"/>
              <a:t>, </a:t>
            </a:r>
            <a:r>
              <a:rPr lang="en-US" dirty="0" smtClean="0"/>
              <a:t>or to solve some individual </a:t>
            </a:r>
            <a:r>
              <a:rPr lang="en-US" dirty="0" smtClean="0"/>
              <a:t>need, or to duct tape something</a:t>
            </a:r>
            <a:r>
              <a:rPr lang="en-US" baseline="0" dirty="0" smtClean="0"/>
              <a:t> together long enough for the hardware to catch up</a:t>
            </a:r>
            <a:r>
              <a:rPr lang="en-US" dirty="0" smtClean="0"/>
              <a:t>. </a:t>
            </a:r>
            <a:br>
              <a:rPr lang="en-US" dirty="0" smtClean="0"/>
            </a:br>
            <a:r>
              <a:rPr lang="en-US" dirty="0" smtClean="0"/>
              <a:t/>
            </a:r>
            <a:br>
              <a:rPr lang="en-US" dirty="0" smtClean="0"/>
            </a:br>
            <a:r>
              <a:rPr lang="en-US" dirty="0" smtClean="0"/>
              <a:t>So</a:t>
            </a:r>
            <a:r>
              <a:rPr lang="en-US" dirty="0" smtClean="0"/>
              <a:t>, the question "why share software instead of sell it" is the wrong question. "How can I share the cost of making this software that I never intended to sell, make it better, and get the benefit other people's work and ideas" is a better question, and the natural answer </a:t>
            </a:r>
            <a:r>
              <a:rPr lang="en-US" dirty="0" smtClean="0"/>
              <a:t>is</a:t>
            </a:r>
            <a:r>
              <a:rPr lang="en-US" baseline="0" dirty="0" smtClean="0"/>
              <a:t> to open the source. </a:t>
            </a:r>
            <a:br>
              <a:rPr lang="en-US" baseline="0" dirty="0" smtClean="0"/>
            </a:br>
            <a:r>
              <a:rPr lang="en-US" baseline="0" dirty="0" smtClean="0"/>
              <a:t/>
            </a:r>
            <a:br>
              <a:rPr lang="en-US" baseline="0" dirty="0" smtClean="0"/>
            </a:br>
            <a:r>
              <a:rPr lang="en-US" baseline="0" dirty="0" smtClean="0"/>
              <a:t>There are a lot of proprietary punishments. Updates. Defending the secrecy. Curated critique. </a:t>
            </a:r>
            <a:r>
              <a:rPr lang="en-US" dirty="0" smtClean="0"/>
              <a:t/>
            </a:r>
            <a:br>
              <a:rPr lang="en-US" dirty="0" smtClean="0"/>
            </a:br>
            <a:r>
              <a:rPr lang="en-US" dirty="0" smtClean="0"/>
              <a:t/>
            </a:r>
            <a:br>
              <a:rPr lang="en-US" dirty="0" smtClean="0"/>
            </a:br>
            <a:r>
              <a:rPr lang="en-US" dirty="0" smtClean="0"/>
              <a:t>That’s software.</a:t>
            </a:r>
            <a:r>
              <a:rPr lang="en-US" baseline="0" dirty="0" smtClean="0"/>
              <a:t> But satellites aren’t made out of software. Chunks of metal and radio parts go up there. And that’s hardware. </a:t>
            </a:r>
            <a:br>
              <a:rPr lang="en-US" baseline="0" dirty="0" smtClean="0"/>
            </a:br>
            <a:r>
              <a:rPr lang="en-US" baseline="0" dirty="0" smtClean="0"/>
              <a:t/>
            </a:r>
            <a:br>
              <a:rPr lang="en-US" baseline="0" dirty="0" smtClean="0"/>
            </a:br>
            <a:r>
              <a:rPr lang="en-US" dirty="0" smtClean="0"/>
              <a:t>Open-source </a:t>
            </a:r>
            <a:r>
              <a:rPr lang="en-US" dirty="0" smtClean="0"/>
              <a:t>hardware, championed by Bruce </a:t>
            </a:r>
            <a:r>
              <a:rPr lang="en-US" dirty="0" err="1" smtClean="0"/>
              <a:t>Perens</a:t>
            </a:r>
            <a:r>
              <a:rPr lang="en-US" dirty="0" smtClean="0"/>
              <a:t> and the Maker Movement, has had a more difficult time finding solid legal ground than open-source software. Despite this, open-source hardware continues to gain influence across educational, scientific, and consumer markets. Repatriating proprietary knowledge to the commons is a mission of many hardware hackers and open-source activists. Knowledge in the commons is considered to be of great benefit</a:t>
            </a:r>
            <a:r>
              <a:rPr lang="en-US" dirty="0" smtClean="0"/>
              <a:t>.</a:t>
            </a:r>
            <a:br>
              <a:rPr lang="en-US" dirty="0" smtClean="0"/>
            </a:br>
            <a:r>
              <a:rPr lang="en-US" dirty="0" smtClean="0"/>
              <a:t/>
            </a:r>
            <a:br>
              <a:rPr lang="en-US" dirty="0" smtClean="0"/>
            </a:br>
            <a:r>
              <a:rPr lang="en-US" dirty="0" smtClean="0"/>
              <a:t>So far so good, right? Amateur radio</a:t>
            </a:r>
            <a:r>
              <a:rPr lang="mr-IN" dirty="0" smtClean="0"/>
              <a:t>…</a:t>
            </a:r>
            <a:r>
              <a:rPr lang="en-US" dirty="0" smtClean="0"/>
              <a:t> open source</a:t>
            </a:r>
            <a:r>
              <a:rPr lang="mr-IN" dirty="0" smtClean="0"/>
              <a:t>…</a:t>
            </a:r>
            <a:r>
              <a:rPr lang="en-US" dirty="0" smtClean="0"/>
              <a:t> </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834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biggest challenge </a:t>
            </a:r>
            <a:r>
              <a:rPr lang="en-US" dirty="0" smtClean="0"/>
              <a:t>that we face as amateur satellite developers? </a:t>
            </a:r>
          </a:p>
          <a:p>
            <a:endParaRPr lang="en-US" dirty="0" smtClean="0"/>
          </a:p>
          <a:p>
            <a:r>
              <a:rPr lang="en-US" dirty="0" smtClean="0"/>
              <a:t>Communications satellites </a:t>
            </a:r>
            <a:r>
              <a:rPr lang="en-US" dirty="0" smtClean="0"/>
              <a:t>have been regulated </a:t>
            </a:r>
            <a:r>
              <a:rPr lang="en-US" dirty="0" smtClean="0"/>
              <a:t>as munitions under ITAR </a:t>
            </a:r>
            <a:r>
              <a:rPr lang="en-US" dirty="0" smtClean="0"/>
              <a:t>since</a:t>
            </a:r>
            <a:r>
              <a:rPr lang="en-US" baseline="0" dirty="0" smtClean="0"/>
              <a:t> 1976</a:t>
            </a:r>
            <a:r>
              <a:rPr lang="en-US" dirty="0" smtClean="0"/>
              <a:t>. Before that, things were very different.</a:t>
            </a:r>
            <a:r>
              <a:rPr lang="en-US" baseline="0" dirty="0" smtClean="0"/>
              <a:t> You could have open and international collaborations. </a:t>
            </a:r>
            <a:endParaRPr lang="en-US" dirty="0" smtClean="0"/>
          </a:p>
          <a:p>
            <a:endParaRPr lang="en-US" dirty="0" smtClean="0"/>
          </a:p>
          <a:p>
            <a:r>
              <a:rPr lang="en-US" dirty="0" smtClean="0"/>
              <a:t>ITAR is the International Traffic in Arms </a:t>
            </a:r>
            <a:r>
              <a:rPr lang="en-US" dirty="0" smtClean="0"/>
              <a:t>Regulations administered by the state department. There’s another set of regulations called EAR</a:t>
            </a:r>
            <a:r>
              <a:rPr lang="en-US" baseline="0" dirty="0" smtClean="0"/>
              <a:t> administered by the commerce department. </a:t>
            </a:r>
            <a:endParaRPr lang="en-US" dirty="0" smtClean="0"/>
          </a:p>
          <a:p>
            <a:endParaRPr lang="en-US" dirty="0" smtClean="0"/>
          </a:p>
          <a:p>
            <a:r>
              <a:rPr lang="en-US" dirty="0" smtClean="0"/>
              <a:t>ITAR </a:t>
            </a:r>
            <a:r>
              <a:rPr lang="en-US" dirty="0" smtClean="0"/>
              <a:t>is a set of United States regulations that restrict and control the export of defense and military related technologies to safeguard U.S. national security and further U.S. foreign policy objectives. </a:t>
            </a:r>
          </a:p>
          <a:p>
            <a:endParaRPr lang="en-US" dirty="0" smtClean="0"/>
          </a:p>
          <a:p>
            <a:r>
              <a:rPr lang="en-US" dirty="0" smtClean="0"/>
              <a:t>The stated mission of amateur radio in the United States, which is to support advancement of the radio arts, education, emergency response, and includes language encouraging amateur radio operators to contribute to international goodwill runs into a </a:t>
            </a:r>
            <a:r>
              <a:rPr lang="en-US" dirty="0" smtClean="0"/>
              <a:t>regulatory brick wall </a:t>
            </a:r>
            <a:r>
              <a:rPr lang="en-US" dirty="0" smtClean="0"/>
              <a:t>with ITAR. </a:t>
            </a:r>
          </a:p>
          <a:p>
            <a:endParaRPr lang="en-US" dirty="0" smtClean="0"/>
          </a:p>
          <a:p>
            <a:r>
              <a:rPr lang="en-US" dirty="0" smtClean="0"/>
              <a:t>Both amateur and commercial satellite development in the United States </a:t>
            </a:r>
            <a:r>
              <a:rPr lang="en-US" baseline="0" dirty="0" smtClean="0"/>
              <a:t>have been </a:t>
            </a:r>
            <a:r>
              <a:rPr lang="en-US" dirty="0" smtClean="0"/>
              <a:t>very </a:t>
            </a:r>
            <a:r>
              <a:rPr lang="en-US" dirty="0" smtClean="0"/>
              <a:t>negatively impacted by ITAR. </a:t>
            </a:r>
            <a:endParaRPr lang="en-US" dirty="0" smtClean="0"/>
          </a:p>
          <a:p>
            <a:endParaRPr lang="en-US" dirty="0" smtClean="0"/>
          </a:p>
          <a:p>
            <a:r>
              <a:rPr lang="en-US" dirty="0" err="1" smtClean="0"/>
              <a:t>Spacenews</a:t>
            </a:r>
            <a:r>
              <a:rPr lang="en-US" dirty="0" smtClean="0"/>
              <a:t>,</a:t>
            </a:r>
            <a:r>
              <a:rPr lang="en-US" baseline="0" dirty="0" smtClean="0"/>
              <a:t> 2004 “</a:t>
            </a:r>
            <a:r>
              <a:rPr lang="en-US" sz="1100" b="0" i="0" kern="1200" dirty="0" smtClean="0">
                <a:solidFill>
                  <a:schemeClr val="tx1"/>
                </a:solidFill>
                <a:effectLst/>
                <a:latin typeface="+mn-lt"/>
                <a:ea typeface="+mn-ea"/>
                <a:cs typeface="+mn-cs"/>
              </a:rPr>
              <a:t>WASHINGTON — One of the architects of the U.S. regulations restricting the export of U.S. satellites and components now says the rules need a thorough overhaul because they are damaging U.S. industry with no corresponding benefit to U.S. national security.”</a:t>
            </a:r>
            <a:endParaRPr lang="en-US" dirty="0" smtClean="0"/>
          </a:p>
          <a:p>
            <a:endParaRPr lang="en-US" dirty="0" smtClean="0"/>
          </a:p>
          <a:p>
            <a:pPr fontAlgn="base"/>
            <a:r>
              <a:rPr lang="en-US" dirty="0" smtClean="0"/>
              <a:t>The Economist, 2008 “</a:t>
            </a:r>
            <a:r>
              <a:rPr lang="en-US" sz="1100" b="0" i="0" kern="1200" dirty="0" smtClean="0">
                <a:solidFill>
                  <a:schemeClr val="tx1"/>
                </a:solidFill>
                <a:effectLst/>
                <a:latin typeface="+mn-lt"/>
                <a:ea typeface="+mn-ea"/>
                <a:cs typeface="+mn-cs"/>
              </a:rPr>
              <a:t>Yet rarely has such a reasonable aim been so self-defeating. The system of export controls, known as the International Traffic in Arms Regulations (ITAR), is managed with almost comic zeal by the State Department. Anything that is part of a satellite assembly needs vetting—even if it is as common as a lithium-ion battery, as insignificant as a screw or as innocuous as a stand for a satellite. The cost, delays and inconvenience of dealing with the American space industry are exasperating enough to send its foreign partners into orbit.</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Which is exactly where they have been going—on their own. The American space industry's share of commercial-satellite manufacturing has fallen from over 80% before 1999 to 50% now. ”</a:t>
            </a:r>
          </a:p>
          <a:p>
            <a:pPr fontAlgn="base"/>
            <a:endParaRPr lang="en-US" sz="1100" b="0" i="0" kern="1200" dirty="0" smtClean="0">
              <a:solidFill>
                <a:schemeClr val="tx1"/>
              </a:solidFill>
              <a:effectLst/>
              <a:latin typeface="+mn-lt"/>
              <a:ea typeface="+mn-ea"/>
              <a:cs typeface="+mn-cs"/>
            </a:endParaRPr>
          </a:p>
          <a:p>
            <a:pPr fontAlgn="base"/>
            <a:r>
              <a:rPr lang="en-US" sz="1100" b="0" i="0" kern="1200" dirty="0" err="1" smtClean="0">
                <a:solidFill>
                  <a:schemeClr val="tx1"/>
                </a:solidFill>
                <a:effectLst/>
                <a:latin typeface="+mn-lt"/>
                <a:ea typeface="+mn-ea"/>
                <a:cs typeface="+mn-cs"/>
              </a:rPr>
              <a:t>Spacenews</a:t>
            </a:r>
            <a:r>
              <a:rPr lang="en-US" sz="1100" b="0" i="0" kern="1200" dirty="0" smtClean="0">
                <a:solidFill>
                  <a:schemeClr val="tx1"/>
                </a:solidFill>
                <a:effectLst/>
                <a:latin typeface="+mn-lt"/>
                <a:ea typeface="+mn-ea"/>
                <a:cs typeface="+mn-cs"/>
              </a:rPr>
              <a:t>, 2012 PARIS — A U.S. State Department investigation of whether European satellite manufacturer Thales </a:t>
            </a:r>
            <a:r>
              <a:rPr lang="en-US" sz="1100" b="0" i="0" kern="1200" dirty="0" err="1" smtClean="0">
                <a:solidFill>
                  <a:schemeClr val="tx1"/>
                </a:solidFill>
                <a:effectLst/>
                <a:latin typeface="+mn-lt"/>
                <a:ea typeface="+mn-ea"/>
                <a:cs typeface="+mn-cs"/>
              </a:rPr>
              <a:t>Alenia</a:t>
            </a:r>
            <a:r>
              <a:rPr lang="en-US" sz="1100" b="0" i="0" kern="1200" dirty="0" smtClean="0">
                <a:solidFill>
                  <a:schemeClr val="tx1"/>
                </a:solidFill>
                <a:effectLst/>
                <a:latin typeface="+mn-lt"/>
                <a:ea typeface="+mn-ea"/>
                <a:cs typeface="+mn-cs"/>
              </a:rPr>
              <a:t> Space has illegally included sensitive U.S.-built satellite parts in spacecraft launched aboard Chinese rockets has remained open for more than three years because of a dispute over what information Thales should be required to submit, according to a company official and State Department documents. </a:t>
            </a:r>
          </a:p>
          <a:p>
            <a:pPr fontAlgn="base"/>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2013 “</a:t>
            </a:r>
            <a:r>
              <a:rPr lang="en-US" sz="1100" b="0" i="0" kern="1200" dirty="0" smtClean="0">
                <a:solidFill>
                  <a:schemeClr val="tx1"/>
                </a:solidFill>
                <a:effectLst/>
                <a:latin typeface="+mn-lt"/>
                <a:ea typeface="+mn-ea"/>
                <a:cs typeface="+mn-cs"/>
              </a:rPr>
              <a:t>Stuck to the ground by red tape</a:t>
            </a:r>
            <a:r>
              <a:rPr lang="en-US" sz="1100" b="1" i="0" kern="1200" baseline="0" dirty="0" smtClean="0">
                <a:solidFill>
                  <a:schemeClr val="tx1"/>
                </a:solidFill>
                <a:effectLst/>
                <a:latin typeface="+mn-lt"/>
                <a:ea typeface="+mn-ea"/>
                <a:cs typeface="+mn-cs"/>
              </a:rPr>
              <a:t> </a:t>
            </a:r>
            <a:r>
              <a:rPr lang="en-US" sz="1100" b="0" i="1" kern="1200" dirty="0" smtClean="0">
                <a:solidFill>
                  <a:schemeClr val="tx1"/>
                </a:solidFill>
                <a:effectLst/>
                <a:latin typeface="+mn-lt"/>
                <a:ea typeface="+mn-ea"/>
                <a:cs typeface="+mn-cs"/>
              </a:rPr>
              <a:t>Space technology: Dozens of firms want to commercialize space in various ways. Bureaucracy, not just gravity, is holding them back” </a:t>
            </a:r>
            <a:r>
              <a:rPr lang="en-US" sz="1100" b="0" i="0" kern="1200" dirty="0" smtClean="0">
                <a:solidFill>
                  <a:schemeClr val="tx1"/>
                </a:solidFill>
                <a:effectLst/>
                <a:latin typeface="+mn-lt"/>
                <a:ea typeface="+mn-ea"/>
                <a:cs typeface="+mn-cs"/>
              </a:rPr>
              <a:t>Long</a:t>
            </a:r>
            <a:r>
              <a:rPr lang="en-US" sz="1100" b="0" i="0" kern="1200" baseline="0" dirty="0" smtClean="0">
                <a:solidFill>
                  <a:schemeClr val="tx1"/>
                </a:solidFill>
                <a:effectLst/>
                <a:latin typeface="+mn-lt"/>
                <a:ea typeface="+mn-ea"/>
                <a:cs typeface="+mn-cs"/>
              </a:rPr>
              <a:t> article about the damage to innovation and market share.</a:t>
            </a: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The Economist,</a:t>
            </a:r>
            <a:r>
              <a:rPr lang="en-US" sz="1100" b="0" i="0" kern="1200" baseline="0" dirty="0" smtClean="0">
                <a:solidFill>
                  <a:schemeClr val="tx1"/>
                </a:solidFill>
                <a:effectLst/>
                <a:latin typeface="+mn-lt"/>
                <a:ea typeface="+mn-ea"/>
                <a:cs typeface="+mn-cs"/>
              </a:rPr>
              <a:t> 2014 “</a:t>
            </a:r>
            <a:r>
              <a:rPr lang="en-US" sz="1100" b="0" i="0" kern="1200" dirty="0" smtClean="0">
                <a:solidFill>
                  <a:schemeClr val="tx1"/>
                </a:solidFill>
                <a:effectLst/>
                <a:latin typeface="+mn-lt"/>
                <a:ea typeface="+mn-ea"/>
                <a:cs typeface="+mn-cs"/>
              </a:rPr>
              <a:t>Barack Obama’s administration has sensibly repealed a law of 1999 that required all satellites to be licensed by the State Department as munitions under the International Traffic in Arms Regulations (ITAR). This could mean that most commercial satellites will be removed from ITAR by the end of the year and their export administered by the Commerce Department. But some satellite systems and spacecraft—including anything that can carry people into space—will remain under ITAR.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
            </a:r>
            <a:br>
              <a:rPr lang="en-US" sz="1100" b="0" i="0" kern="1200" dirty="0" smtClean="0">
                <a:solidFill>
                  <a:schemeClr val="tx1"/>
                </a:solidFill>
                <a:effectLst/>
                <a:latin typeface="+mn-lt"/>
                <a:ea typeface="+mn-ea"/>
                <a:cs typeface="+mn-cs"/>
              </a:rPr>
            </a:br>
            <a:r>
              <a:rPr lang="en-US" sz="1100" b="0" i="0" kern="1200" dirty="0" smtClean="0">
                <a:solidFill>
                  <a:schemeClr val="tx1"/>
                </a:solidFill>
                <a:effectLst/>
                <a:latin typeface="+mn-lt"/>
                <a:ea typeface="+mn-ea"/>
                <a:cs typeface="+mn-cs"/>
              </a:rPr>
              <a:t>Care needs to be taken with military kit, but America’s regulations still seem excessive. A regular review to distinguish between systems that pose a real threat and ones that don’t would be a help, as would better intelligence. Tight restrictions on new technologies will not work, and will damage America’s interests: exciting new ventures like nanosats will simply move to countries from which they can be launched with greater ease.”</a:t>
            </a:r>
            <a:r>
              <a:rPr lang="en-US" dirty="0" smtClean="0"/>
              <a:t/>
            </a:r>
            <a:br>
              <a:rPr lang="en-US" dirty="0" smtClean="0"/>
            </a:br>
            <a:r>
              <a:rPr lang="en-US" dirty="0" smtClean="0"/>
              <a:t/>
            </a:r>
            <a:br>
              <a:rPr lang="en-US" dirty="0" smtClean="0"/>
            </a:br>
            <a:r>
              <a:rPr lang="en-US" dirty="0" smtClean="0"/>
              <a:t>Open </a:t>
            </a:r>
            <a:r>
              <a:rPr lang="en-US" dirty="0" smtClean="0"/>
              <a:t>Source development, which we pursue, is all about openness and sharing. Contrast that with ITAR, which is about keeping knowledge away from countries that might use it to our peril, like North Korea. </a:t>
            </a:r>
            <a:endParaRPr lang="en-US" dirty="0" smtClean="0"/>
          </a:p>
        </p:txBody>
      </p:sp>
    </p:spTree>
    <p:extLst>
      <p:ext uri="{BB962C8B-B14F-4D97-AF65-F5344CB8AC3E}">
        <p14:creationId xmlns:p14="http://schemas.microsoft.com/office/powerpoint/2010/main" val="107788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wrap="square" lIns="91425" tIns="91425" rIns="91425" bIns="91425" anchor="t" anchorCtr="0"/>
          <a:lstStyle>
            <a:lvl1pPr lvl="0">
              <a:spcBef>
                <a:spcPts val="0"/>
              </a:spcBef>
              <a:buClr>
                <a:srgbClr val="80BFB7"/>
              </a:buClr>
              <a:buSzPct val="100000"/>
              <a:defRPr sz="6000">
                <a:solidFill>
                  <a:srgbClr val="80BFB7"/>
                </a:solidFill>
              </a:defRPr>
            </a:lvl1pPr>
            <a:lvl2pPr lvl="1">
              <a:spcBef>
                <a:spcPts val="0"/>
              </a:spcBef>
              <a:buClr>
                <a:srgbClr val="80BFB7"/>
              </a:buClr>
              <a:buSzPct val="100000"/>
              <a:defRPr sz="6000">
                <a:solidFill>
                  <a:srgbClr val="80BFB7"/>
                </a:solidFill>
              </a:defRPr>
            </a:lvl2pPr>
            <a:lvl3pPr lvl="2">
              <a:spcBef>
                <a:spcPts val="0"/>
              </a:spcBef>
              <a:buClr>
                <a:srgbClr val="80BFB7"/>
              </a:buClr>
              <a:buSzPct val="100000"/>
              <a:defRPr sz="6000">
                <a:solidFill>
                  <a:srgbClr val="80BFB7"/>
                </a:solidFill>
              </a:defRPr>
            </a:lvl3pPr>
            <a:lvl4pPr lvl="3">
              <a:spcBef>
                <a:spcPts val="0"/>
              </a:spcBef>
              <a:buClr>
                <a:srgbClr val="80BFB7"/>
              </a:buClr>
              <a:buSzPct val="100000"/>
              <a:defRPr sz="6000">
                <a:solidFill>
                  <a:srgbClr val="80BFB7"/>
                </a:solidFill>
              </a:defRPr>
            </a:lvl4pPr>
            <a:lvl5pPr lvl="4">
              <a:spcBef>
                <a:spcPts val="0"/>
              </a:spcBef>
              <a:buClr>
                <a:srgbClr val="80BFB7"/>
              </a:buClr>
              <a:buSzPct val="100000"/>
              <a:defRPr sz="6000">
                <a:solidFill>
                  <a:srgbClr val="80BFB7"/>
                </a:solidFill>
              </a:defRPr>
            </a:lvl5pPr>
            <a:lvl6pPr lvl="5">
              <a:spcBef>
                <a:spcPts val="0"/>
              </a:spcBef>
              <a:buClr>
                <a:srgbClr val="80BFB7"/>
              </a:buClr>
              <a:buSzPct val="100000"/>
              <a:defRPr sz="6000">
                <a:solidFill>
                  <a:srgbClr val="80BFB7"/>
                </a:solidFill>
              </a:defRPr>
            </a:lvl6pPr>
            <a:lvl7pPr lvl="6">
              <a:spcBef>
                <a:spcPts val="0"/>
              </a:spcBef>
              <a:buClr>
                <a:srgbClr val="80BFB7"/>
              </a:buClr>
              <a:buSzPct val="100000"/>
              <a:defRPr sz="6000">
                <a:solidFill>
                  <a:srgbClr val="80BFB7"/>
                </a:solidFill>
              </a:defRPr>
            </a:lvl7pPr>
            <a:lvl8pPr lvl="7">
              <a:spcBef>
                <a:spcPts val="0"/>
              </a:spcBef>
              <a:buClr>
                <a:srgbClr val="80BFB7"/>
              </a:buClr>
              <a:buSzPct val="100000"/>
              <a:defRPr sz="6000">
                <a:solidFill>
                  <a:srgbClr val="80BFB7"/>
                </a:solidFill>
              </a:defRPr>
            </a:lvl8pPr>
            <a:lvl9pPr lvl="8">
              <a:spcBef>
                <a:spcPts val="0"/>
              </a:spcBef>
              <a:buClr>
                <a:srgbClr val="80BFB7"/>
              </a:buClr>
              <a:buSzPct val="100000"/>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pic>
        <p:nvPicPr>
          <p:cNvPr id="55" name="Shape 55"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6660552" cy="5143500"/>
          </a:xfrm>
          <a:prstGeom prst="rect">
            <a:avLst/>
          </a:prstGeom>
          <a:noFill/>
          <a:ln>
            <a:noFill/>
          </a:ln>
        </p:spPr>
      </p:pic>
    </p:spTree>
    <p:extLst>
      <p:ext uri="{BB962C8B-B14F-4D97-AF65-F5344CB8AC3E}">
        <p14:creationId xmlns:p14="http://schemas.microsoft.com/office/powerpoint/2010/main" val="816418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wrap="square" lIns="91425" tIns="91425" rIns="91425" bIns="91425" anchor="t" anchorCtr="0"/>
          <a:lstStyle>
            <a:lvl1pPr lvl="0" rtl="0">
              <a:spcBef>
                <a:spcPts val="0"/>
              </a:spcBef>
              <a:buClr>
                <a:srgbClr val="80BFB7"/>
              </a:buClr>
              <a:buNone/>
              <a:defRPr>
                <a:solidFill>
                  <a:srgbClr val="80BFB7"/>
                </a:solidFill>
              </a:defRPr>
            </a:lvl1pPr>
            <a:lvl2pPr lvl="1" rtl="0">
              <a:spcBef>
                <a:spcPts val="0"/>
              </a:spcBef>
              <a:buClr>
                <a:srgbClr val="80BFB7"/>
              </a:buClr>
              <a:buSzPct val="100000"/>
              <a:buNone/>
              <a:defRPr sz="3000">
                <a:solidFill>
                  <a:srgbClr val="80BFB7"/>
                </a:solidFill>
              </a:defRPr>
            </a:lvl2pPr>
            <a:lvl3pPr lvl="2" rtl="0">
              <a:spcBef>
                <a:spcPts val="0"/>
              </a:spcBef>
              <a:buClr>
                <a:srgbClr val="80BFB7"/>
              </a:buClr>
              <a:buSzPct val="100000"/>
              <a:buNone/>
              <a:defRPr sz="3000">
                <a:solidFill>
                  <a:srgbClr val="80BFB7"/>
                </a:solidFill>
              </a:defRPr>
            </a:lvl3pPr>
            <a:lvl4pPr lvl="3" rtl="0">
              <a:spcBef>
                <a:spcPts val="0"/>
              </a:spcBef>
              <a:buClr>
                <a:srgbClr val="80BFB7"/>
              </a:buClr>
              <a:buSzPct val="100000"/>
              <a:buNone/>
              <a:defRPr sz="3000">
                <a:solidFill>
                  <a:srgbClr val="80BFB7"/>
                </a:solidFill>
              </a:defRPr>
            </a:lvl4pPr>
            <a:lvl5pPr lvl="4" rtl="0">
              <a:spcBef>
                <a:spcPts val="0"/>
              </a:spcBef>
              <a:buClr>
                <a:srgbClr val="80BFB7"/>
              </a:buClr>
              <a:buSzPct val="100000"/>
              <a:buNone/>
              <a:defRPr sz="3000">
                <a:solidFill>
                  <a:srgbClr val="80BFB7"/>
                </a:solidFill>
              </a:defRPr>
            </a:lvl5pPr>
            <a:lvl6pPr lvl="5" rtl="0">
              <a:spcBef>
                <a:spcPts val="0"/>
              </a:spcBef>
              <a:buClr>
                <a:srgbClr val="80BFB7"/>
              </a:buClr>
              <a:buSzPct val="100000"/>
              <a:buNone/>
              <a:defRPr sz="3000">
                <a:solidFill>
                  <a:srgbClr val="80BFB7"/>
                </a:solidFill>
              </a:defRPr>
            </a:lvl6pPr>
            <a:lvl7pPr lvl="6" rtl="0">
              <a:spcBef>
                <a:spcPts val="0"/>
              </a:spcBef>
              <a:buClr>
                <a:srgbClr val="80BFB7"/>
              </a:buClr>
              <a:buSzPct val="100000"/>
              <a:buNone/>
              <a:defRPr sz="3000">
                <a:solidFill>
                  <a:srgbClr val="80BFB7"/>
                </a:solidFill>
              </a:defRPr>
            </a:lvl7pPr>
            <a:lvl8pPr lvl="7" rtl="0">
              <a:spcBef>
                <a:spcPts val="0"/>
              </a:spcBef>
              <a:buClr>
                <a:srgbClr val="80BFB7"/>
              </a:buClr>
              <a:buSzPct val="100000"/>
              <a:buNone/>
              <a:defRPr sz="3000">
                <a:solidFill>
                  <a:srgbClr val="80BFB7"/>
                </a:solidFill>
              </a:defRPr>
            </a:lvl8pPr>
            <a:lvl9pPr lvl="8" rtl="0">
              <a:spcBef>
                <a:spcPts val="0"/>
              </a:spcBef>
              <a:buClr>
                <a:srgbClr val="80BFB7"/>
              </a:buClr>
              <a:buSzPct val="100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wrap="square"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wrap="square" lIns="91425" tIns="91425" rIns="91425" bIns="91425" anchor="ctr" anchorCtr="0">
              <a:noAutofit/>
            </a:bodyPr>
            <a:lstStyle/>
            <a:p>
              <a:pPr lvl="0">
                <a:spcBef>
                  <a:spcPts val="0"/>
                </a:spcBef>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wrap="square" lIns="91425" tIns="91425" rIns="91425" bIns="91425" anchor="ctr" anchorCtr="0">
              <a:noAutofit/>
            </a:bodyPr>
            <a:lstStyle/>
            <a:p>
              <a:pPr lvl="0">
                <a:spcBef>
                  <a:spcPts val="0"/>
                </a:spcBef>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wrap="square" lIns="91425" tIns="91425" rIns="91425" bIns="91425" anchor="ctr" anchorCtr="0">
              <a:noAutofit/>
            </a:bodyPr>
            <a:lstStyle/>
            <a:p>
              <a:pPr lvl="0">
                <a:spcBef>
                  <a:spcPts val="0"/>
                </a:spcBef>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wrap="square" lIns="91425" tIns="91425" rIns="91425" bIns="91425" anchor="ctr" anchorCtr="0">
              <a:noAutofit/>
            </a:bodyPr>
            <a:lstStyle/>
            <a:p>
              <a:pPr lvl="0">
                <a:spcBef>
                  <a:spcPts val="0"/>
                </a:spcBef>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wrap="square" lIns="91425" tIns="91425" rIns="91425" bIns="91425" anchor="b" anchorCtr="0"/>
          <a:lstStyle>
            <a:lvl1pPr lvl="0" algn="r">
              <a:spcBef>
                <a:spcPts val="0"/>
              </a:spcBef>
              <a:buClr>
                <a:srgbClr val="FFFFFF"/>
              </a:buClr>
              <a:buSzPct val="100000"/>
              <a:buFont typeface="Lato Light"/>
              <a:defRPr sz="5000">
                <a:solidFill>
                  <a:srgbClr val="FFFFFF"/>
                </a:solidFill>
                <a:latin typeface="Lato Light"/>
                <a:ea typeface="Lato Light"/>
                <a:cs typeface="Lato Light"/>
                <a:sym typeface="Lato Light"/>
              </a:defRPr>
            </a:lvl1pPr>
            <a:lvl2pPr lvl="1" algn="r">
              <a:spcBef>
                <a:spcPts val="0"/>
              </a:spcBef>
              <a:buClr>
                <a:srgbClr val="FFFFFF"/>
              </a:buClr>
              <a:buSzPct val="100000"/>
              <a:buFont typeface="Lato Light"/>
              <a:defRPr sz="5000">
                <a:solidFill>
                  <a:srgbClr val="FFFFFF"/>
                </a:solidFill>
                <a:latin typeface="Lato Light"/>
                <a:ea typeface="Lato Light"/>
                <a:cs typeface="Lato Light"/>
                <a:sym typeface="Lato Light"/>
              </a:defRPr>
            </a:lvl2pPr>
            <a:lvl3pPr lvl="2" algn="r">
              <a:spcBef>
                <a:spcPts val="0"/>
              </a:spcBef>
              <a:buClr>
                <a:srgbClr val="FFFFFF"/>
              </a:buClr>
              <a:buSzPct val="100000"/>
              <a:buFont typeface="Lato Light"/>
              <a:defRPr sz="5000">
                <a:solidFill>
                  <a:srgbClr val="FFFFFF"/>
                </a:solidFill>
                <a:latin typeface="Lato Light"/>
                <a:ea typeface="Lato Light"/>
                <a:cs typeface="Lato Light"/>
                <a:sym typeface="Lato Light"/>
              </a:defRPr>
            </a:lvl3pPr>
            <a:lvl4pPr lvl="3" algn="r">
              <a:spcBef>
                <a:spcPts val="0"/>
              </a:spcBef>
              <a:buClr>
                <a:srgbClr val="FFFFFF"/>
              </a:buClr>
              <a:buSzPct val="100000"/>
              <a:buFont typeface="Lato Light"/>
              <a:defRPr sz="5000">
                <a:solidFill>
                  <a:srgbClr val="FFFFFF"/>
                </a:solidFill>
                <a:latin typeface="Lato Light"/>
                <a:ea typeface="Lato Light"/>
                <a:cs typeface="Lato Light"/>
                <a:sym typeface="Lato Light"/>
              </a:defRPr>
            </a:lvl4pPr>
            <a:lvl5pPr lvl="4" algn="r">
              <a:spcBef>
                <a:spcPts val="0"/>
              </a:spcBef>
              <a:buClr>
                <a:srgbClr val="FFFFFF"/>
              </a:buClr>
              <a:buSzPct val="100000"/>
              <a:buFont typeface="Lato Light"/>
              <a:defRPr sz="5000">
                <a:solidFill>
                  <a:srgbClr val="FFFFFF"/>
                </a:solidFill>
                <a:latin typeface="Lato Light"/>
                <a:ea typeface="Lato Light"/>
                <a:cs typeface="Lato Light"/>
                <a:sym typeface="Lato Light"/>
              </a:defRPr>
            </a:lvl5pPr>
            <a:lvl6pPr lvl="5" algn="r">
              <a:spcBef>
                <a:spcPts val="0"/>
              </a:spcBef>
              <a:buClr>
                <a:srgbClr val="FFFFFF"/>
              </a:buClr>
              <a:buSzPct val="100000"/>
              <a:buFont typeface="Lato Light"/>
              <a:defRPr sz="5000">
                <a:solidFill>
                  <a:srgbClr val="FFFFFF"/>
                </a:solidFill>
                <a:latin typeface="Lato Light"/>
                <a:ea typeface="Lato Light"/>
                <a:cs typeface="Lato Light"/>
                <a:sym typeface="Lato Light"/>
              </a:defRPr>
            </a:lvl6pPr>
            <a:lvl7pPr lvl="6" algn="r">
              <a:spcBef>
                <a:spcPts val="0"/>
              </a:spcBef>
              <a:buClr>
                <a:srgbClr val="FFFFFF"/>
              </a:buClr>
              <a:buSzPct val="100000"/>
              <a:buFont typeface="Lato Light"/>
              <a:defRPr sz="5000">
                <a:solidFill>
                  <a:srgbClr val="FFFFFF"/>
                </a:solidFill>
                <a:latin typeface="Lato Light"/>
                <a:ea typeface="Lato Light"/>
                <a:cs typeface="Lato Light"/>
                <a:sym typeface="Lato Light"/>
              </a:defRPr>
            </a:lvl7pPr>
            <a:lvl8pPr lvl="7" algn="r">
              <a:spcBef>
                <a:spcPts val="0"/>
              </a:spcBef>
              <a:buClr>
                <a:srgbClr val="FFFFFF"/>
              </a:buClr>
              <a:buSzPct val="100000"/>
              <a:buFont typeface="Lato Light"/>
              <a:defRPr sz="5000">
                <a:solidFill>
                  <a:srgbClr val="FFFFFF"/>
                </a:solidFill>
                <a:latin typeface="Lato Light"/>
                <a:ea typeface="Lato Light"/>
                <a:cs typeface="Lato Light"/>
                <a:sym typeface="Lato Light"/>
              </a:defRPr>
            </a:lvl8pPr>
            <a:lvl9pPr lvl="8" algn="r">
              <a:spcBef>
                <a:spcPts val="0"/>
              </a:spcBef>
              <a:buClr>
                <a:srgbClr val="FFFFFF"/>
              </a:buClr>
              <a:buSzPct val="100000"/>
              <a:buFont typeface="Lato Light"/>
              <a:defRPr sz="5000">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10025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endParaRPr/>
          </a:p>
        </p:txBody>
      </p:sp>
      <p:sp>
        <p:nvSpPr>
          <p:cNvPr id="15" name="Shape 15"/>
          <p:cNvSpPr txBox="1">
            <a:spLocks noGrp="1"/>
          </p:cNvSpPr>
          <p:nvPr>
            <p:ph type="ctrTitle"/>
          </p:nvPr>
        </p:nvSpPr>
        <p:spPr>
          <a:xfrm>
            <a:off x="685800" y="2878750"/>
            <a:ext cx="39147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wrap="square" lIns="91425" tIns="91425" rIns="91425" bIns="91425" anchor="t" anchorCtr="0"/>
          <a:lstStyle>
            <a:lvl1pPr lvl="0" rtl="0">
              <a:spcBef>
                <a:spcPts val="0"/>
              </a:spcBef>
              <a:buClr>
                <a:schemeClr val="dk2"/>
              </a:buClr>
              <a:buSzPct val="100000"/>
              <a:buNone/>
              <a:defRPr sz="1400">
                <a:solidFill>
                  <a:schemeClr val="dk2"/>
                </a:solidFill>
              </a:defRPr>
            </a:lvl1pPr>
            <a:lvl2pPr lvl="1" rtl="0">
              <a:spcBef>
                <a:spcPts val="0"/>
              </a:spcBef>
              <a:buClr>
                <a:schemeClr val="dk2"/>
              </a:buClr>
              <a:buSzPct val="100000"/>
              <a:buNone/>
              <a:defRPr sz="1400">
                <a:solidFill>
                  <a:schemeClr val="dk2"/>
                </a:solidFill>
              </a:defRPr>
            </a:lvl2pPr>
            <a:lvl3pPr lvl="2" rtl="0">
              <a:spcBef>
                <a:spcPts val="0"/>
              </a:spcBef>
              <a:buClr>
                <a:schemeClr val="dk2"/>
              </a:buClr>
              <a:buSzPct val="100000"/>
              <a:buNone/>
              <a:defRPr sz="1400">
                <a:solidFill>
                  <a:schemeClr val="dk2"/>
                </a:solidFill>
              </a:defRPr>
            </a:lvl3pPr>
            <a:lvl4pPr lvl="3" rtl="0">
              <a:spcBef>
                <a:spcPts val="0"/>
              </a:spcBef>
              <a:buClr>
                <a:schemeClr val="dk2"/>
              </a:buClr>
              <a:buSzPct val="100000"/>
              <a:buNone/>
              <a:defRPr sz="1400">
                <a:solidFill>
                  <a:schemeClr val="dk2"/>
                </a:solidFill>
              </a:defRPr>
            </a:lvl4pPr>
            <a:lvl5pPr lvl="4" rtl="0">
              <a:spcBef>
                <a:spcPts val="0"/>
              </a:spcBef>
              <a:buClr>
                <a:schemeClr val="dk2"/>
              </a:buClr>
              <a:buSzPct val="100000"/>
              <a:buNone/>
              <a:defRPr sz="1400">
                <a:solidFill>
                  <a:schemeClr val="dk2"/>
                </a:solidFill>
              </a:defRPr>
            </a:lvl5pPr>
            <a:lvl6pPr lvl="5" rtl="0">
              <a:spcBef>
                <a:spcPts val="0"/>
              </a:spcBef>
              <a:buClr>
                <a:schemeClr val="dk2"/>
              </a:buClr>
              <a:buSzPct val="100000"/>
              <a:buNone/>
              <a:defRPr sz="1400">
                <a:solidFill>
                  <a:schemeClr val="dk2"/>
                </a:solidFill>
              </a:defRPr>
            </a:lvl6pPr>
            <a:lvl7pPr lvl="6" rtl="0">
              <a:spcBef>
                <a:spcPts val="0"/>
              </a:spcBef>
              <a:buClr>
                <a:schemeClr val="dk2"/>
              </a:buClr>
              <a:buSzPct val="100000"/>
              <a:buNone/>
              <a:defRPr sz="1400">
                <a:solidFill>
                  <a:schemeClr val="dk2"/>
                </a:solidFill>
              </a:defRPr>
            </a:lvl7pPr>
            <a:lvl8pPr lvl="7" rtl="0">
              <a:spcBef>
                <a:spcPts val="0"/>
              </a:spcBef>
              <a:buClr>
                <a:schemeClr val="dk2"/>
              </a:buClr>
              <a:buSzPct val="100000"/>
              <a:buNone/>
              <a:defRPr sz="1400">
                <a:solidFill>
                  <a:schemeClr val="dk2"/>
                </a:solidFill>
              </a:defRPr>
            </a:lvl8pPr>
            <a:lvl9pPr lvl="8" rtl="0">
              <a:spcBef>
                <a:spcPts val="0"/>
              </a:spcBef>
              <a:buClr>
                <a:schemeClr val="dk2"/>
              </a:buClr>
              <a:buSzPct val="100000"/>
              <a:buNone/>
              <a:defRPr sz="1400">
                <a:solidFill>
                  <a:schemeClr val="dk2"/>
                </a:solidFill>
              </a:defRPr>
            </a:lvl9pPr>
          </a:lstStyle>
          <a:p>
            <a:endParaRPr/>
          </a:p>
        </p:txBody>
      </p:sp>
    </p:spTree>
    <p:extLst>
      <p:ext uri="{BB962C8B-B14F-4D97-AF65-F5344CB8AC3E}">
        <p14:creationId xmlns:p14="http://schemas.microsoft.com/office/powerpoint/2010/main" val="185148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buFont typeface="Lato Hairline"/>
              <a:defRPr>
                <a:latin typeface="Lato Hairline"/>
                <a:ea typeface="Lato Hairline"/>
                <a:cs typeface="Lato Hairline"/>
                <a:sym typeface="Lato Hairline"/>
              </a:defRPr>
            </a:lvl1pPr>
            <a:lvl2pPr lvl="1">
              <a:spcBef>
                <a:spcPts val="0"/>
              </a:spcBef>
              <a:buFont typeface="Lato Hairline"/>
              <a:defRPr>
                <a:latin typeface="Lato Hairline"/>
                <a:ea typeface="Lato Hairline"/>
                <a:cs typeface="Lato Hairline"/>
                <a:sym typeface="Lato Hairline"/>
              </a:defRPr>
            </a:lvl2pPr>
            <a:lvl3pPr lvl="2">
              <a:spcBef>
                <a:spcPts val="0"/>
              </a:spcBef>
              <a:buFont typeface="Lato Hairline"/>
              <a:defRPr>
                <a:latin typeface="Lato Hairline"/>
                <a:ea typeface="Lato Hairline"/>
                <a:cs typeface="Lato Hairline"/>
                <a:sym typeface="Lato Hairline"/>
              </a:defRPr>
            </a:lvl3pPr>
            <a:lvl4pPr lvl="3">
              <a:spcBef>
                <a:spcPts val="0"/>
              </a:spcBef>
              <a:buFont typeface="Lato Hairline"/>
              <a:defRPr>
                <a:latin typeface="Lato Hairline"/>
                <a:ea typeface="Lato Hairline"/>
                <a:cs typeface="Lato Hairline"/>
                <a:sym typeface="Lato Hairline"/>
              </a:defRPr>
            </a:lvl4pPr>
            <a:lvl5pPr lvl="4">
              <a:spcBef>
                <a:spcPts val="0"/>
              </a:spcBef>
              <a:buFont typeface="Lato Hairline"/>
              <a:defRPr>
                <a:latin typeface="Lato Hairline"/>
                <a:ea typeface="Lato Hairline"/>
                <a:cs typeface="Lato Hairline"/>
                <a:sym typeface="Lato Hairline"/>
              </a:defRPr>
            </a:lvl5pPr>
            <a:lvl6pPr lvl="5">
              <a:spcBef>
                <a:spcPts val="0"/>
              </a:spcBef>
              <a:buFont typeface="Lato Hairline"/>
              <a:defRPr>
                <a:latin typeface="Lato Hairline"/>
                <a:ea typeface="Lato Hairline"/>
                <a:cs typeface="Lato Hairline"/>
                <a:sym typeface="Lato Hairline"/>
              </a:defRPr>
            </a:lvl6pPr>
            <a:lvl7pPr lvl="6">
              <a:spcBef>
                <a:spcPts val="0"/>
              </a:spcBef>
              <a:buFont typeface="Lato Hairline"/>
              <a:defRPr>
                <a:latin typeface="Lato Hairline"/>
                <a:ea typeface="Lato Hairline"/>
                <a:cs typeface="Lato Hairline"/>
                <a:sym typeface="Lato Hairline"/>
              </a:defRPr>
            </a:lvl7pPr>
            <a:lvl8pPr lvl="7">
              <a:spcBef>
                <a:spcPts val="0"/>
              </a:spcBef>
              <a:buFont typeface="Lato Hairline"/>
              <a:defRPr>
                <a:latin typeface="Lato Hairline"/>
                <a:ea typeface="Lato Hairline"/>
                <a:cs typeface="Lato Hairline"/>
                <a:sym typeface="Lato Hairline"/>
              </a:defRPr>
            </a:lvl8pPr>
            <a:lvl9pPr lvl="8">
              <a:spcBef>
                <a:spcPts val="0"/>
              </a:spcBef>
              <a:buFont typeface="Lato Hairli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12003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Shape 40"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Shape 41"/>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2" name="Shape 42"/>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4699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algn="ctr"/>
            <a:fld id="{00000000-1234-1234-1234-123412341234}" type="slidenum">
              <a:rPr lang="en"/>
              <a:pPr algn="ctr"/>
              <a:t>‹#›</a:t>
            </a:fld>
            <a:endParaRPr lang="en"/>
          </a:p>
        </p:txBody>
      </p:sp>
    </p:spTree>
    <p:extLst>
      <p:ext uri="{BB962C8B-B14F-4D97-AF65-F5344CB8AC3E}">
        <p14:creationId xmlns:p14="http://schemas.microsoft.com/office/powerpoint/2010/main" val="27348112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wrap="square" lIns="91425" tIns="91425" rIns="91425" bIns="91425" anchor="b" anchorCtr="0"/>
          <a:lstStyle>
            <a:lvl1pPr lvl="0">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1pPr>
            <a:lvl2pPr lvl="1">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2pPr>
            <a:lvl3pPr lvl="2">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3pPr>
            <a:lvl4pPr lvl="3">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4pPr>
            <a:lvl5pPr lvl="4">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5pPr>
            <a:lvl6pPr lvl="5">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6pPr>
            <a:lvl7pPr lvl="6">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7pPr>
            <a:lvl8pPr lvl="7">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8pPr>
            <a:lvl9pPr lvl="8">
              <a:spcBef>
                <a:spcPts val="0"/>
              </a:spcBef>
              <a:buClr>
                <a:srgbClr val="0B87A1"/>
              </a:buClr>
              <a:buSzPct val="1000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wrap="square" lIns="91425" tIns="91425" rIns="91425" bIns="91425" anchor="t" anchorCtr="0"/>
          <a:lstStyle>
            <a:lvl1pPr lvl="0">
              <a:spcBef>
                <a:spcPts val="60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1pPr>
            <a:lvl2pPr lvl="1">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2pPr>
            <a:lvl3pPr lvl="2">
              <a:spcBef>
                <a:spcPts val="48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3pPr>
            <a:lvl4pPr lvl="3">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4pPr>
            <a:lvl5pPr lvl="4">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5pPr>
            <a:lvl6pPr lvl="5">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6pPr>
            <a:lvl7pPr lvl="6">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7pPr>
            <a:lvl8pPr lvl="7">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8pPr>
            <a:lvl9pPr lvl="8">
              <a:spcBef>
                <a:spcPts val="360"/>
              </a:spcBef>
              <a:buClr>
                <a:srgbClr val="D3EBD5"/>
              </a:buClr>
              <a:buSzPct val="1000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wrap="square" lIns="91425" tIns="91425" rIns="91425" bIns="91425" anchor="ctr" anchorCtr="0">
            <a:noAutofit/>
          </a:bodyPr>
          <a:lstStyle/>
          <a:p>
            <a:pPr lvl="0">
              <a:spcBef>
                <a:spcPts val="0"/>
              </a:spcBef>
              <a:buNone/>
            </a:pPr>
            <a:fld id="{00000000-1234-1234-1234-123412341234}" type="slidenum">
              <a:rPr lang="en" sz="1200">
                <a:solidFill>
                  <a:srgbClr val="0B87A1"/>
                </a:solidFill>
                <a:latin typeface="Dosis Light"/>
                <a:ea typeface="Dosis Light"/>
                <a:cs typeface="Dosis Light"/>
                <a:sym typeface="Dosis Light"/>
              </a:rPr>
              <a:t>‹#›</a:t>
            </a:fld>
            <a:endParaRPr lang="en" sz="1200">
              <a:solidFill>
                <a:srgbClr val="0B87A1"/>
              </a:solidFill>
              <a:latin typeface="Dosis Light"/>
              <a:ea typeface="Dosis Light"/>
              <a:cs typeface="Dosis Light"/>
              <a:sym typeface="Dosis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lvl="0">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1pPr>
            <a:lvl2pPr lvl="1">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lvl="0">
              <a:spcBef>
                <a:spcPts val="600"/>
              </a:spcBef>
              <a:buClr>
                <a:srgbClr val="B7B7B7"/>
              </a:buClr>
              <a:buSzPct val="100000"/>
              <a:buFont typeface="Lato Light"/>
              <a:buChar char="×"/>
              <a:defRPr sz="1800">
                <a:solidFill>
                  <a:srgbClr val="666666"/>
                </a:solidFill>
                <a:latin typeface="Lato Light"/>
                <a:ea typeface="Lato Light"/>
                <a:cs typeface="Lato Light"/>
                <a:sym typeface="Lato Light"/>
              </a:defRPr>
            </a:lvl1pPr>
            <a:lvl2pPr lvl="1">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2pPr>
            <a:lvl3pPr lvl="2">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3pPr>
            <a:lvl4pPr lvl="3">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4pPr>
            <a:lvl5pPr lvl="4">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5pPr>
            <a:lvl6pPr lvl="5">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6pPr>
            <a:lvl7pPr lvl="6">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7pPr>
            <a:lvl8pPr lvl="7">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8pPr>
            <a:lvl9pPr lvl="8">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algn="r"/>
            <a:fld id="{00000000-1234-1234-1234-123412341234}" type="slidenum">
              <a:rPr lang="en" sz="1800">
                <a:solidFill>
                  <a:srgbClr val="FFFFFF"/>
                </a:solidFill>
                <a:latin typeface="Lato Light"/>
                <a:ea typeface="Lato Light"/>
                <a:cs typeface="Lato Light"/>
                <a:sym typeface="Lato Light"/>
              </a:rPr>
              <a:pPr algn="r"/>
              <a:t>‹#›</a:t>
            </a:fld>
            <a:endParaRPr lang="en" sz="1800">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381396071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8" r:id="rId4"/>
    <p:sldLayoutId id="2147483670" r:id="rId5"/>
    <p:sldLayoutId id="2147483672" r:id="rId6"/>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faradayrf.com/ham-radio-is-about-more-than-radios-amsat/" TargetMode="External"/><Relationship Id="rId4" Type="http://schemas.openxmlformats.org/officeDocument/2006/relationships/hyperlink" Target="https://github.com/FaradayRF/Fox-1-MPPT" TargetMode="External"/><Relationship Id="rId5" Type="http://schemas.openxmlformats.org/officeDocument/2006/relationships/image" Target="../media/image15.jpeg"/><Relationship Id="rId6"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www.faradayrf.com/" TargetMode="External"/><Relationship Id="rId4" Type="http://schemas.openxmlformats.org/officeDocument/2006/relationships/hyperlink" Target="https://github.com/FaradayRF" TargetMode="External"/><Relationship Id="rId5" Type="http://schemas.openxmlformats.org/officeDocument/2006/relationships/image" Target="../media/image19.jpeg"/><Relationship Id="rId6" Type="http://schemas.openxmlformats.org/officeDocument/2006/relationships/image" Target="../media/image20.jpe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hart" Target="../charts/char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wrap="square" lIns="91425" tIns="91425" rIns="91425" bIns="91425" anchor="t" anchorCtr="0">
            <a:noAutofit/>
          </a:bodyPr>
          <a:lstStyle/>
          <a:p>
            <a:pPr lvl="0">
              <a:spcBef>
                <a:spcPts val="0"/>
              </a:spcBef>
              <a:buNone/>
            </a:pPr>
            <a:r>
              <a:rPr lang="en-US" dirty="0" smtClean="0"/>
              <a:t>Open Source</a:t>
            </a:r>
            <a:br>
              <a:rPr lang="en-US" dirty="0" smtClean="0"/>
            </a:br>
            <a:r>
              <a:rPr lang="en-US" dirty="0" smtClean="0"/>
              <a:t>Satellites</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spTree>
    <p:extLst>
      <p:ext uri="{BB962C8B-B14F-4D97-AF65-F5344CB8AC3E}">
        <p14:creationId xmlns:p14="http://schemas.microsoft.com/office/powerpoint/2010/main" val="36904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637503" y="1568017"/>
            <a:ext cx="4744938" cy="3046988"/>
          </a:xfrm>
          <a:prstGeom prst="rect">
            <a:avLst/>
          </a:prstGeom>
          <a:noFill/>
        </p:spPr>
        <p:txBody>
          <a:bodyPr wrap="square" rtlCol="0">
            <a:spAutoFit/>
          </a:bodyPr>
          <a:lstStyle/>
          <a:p>
            <a:r>
              <a:rPr lang="en-US" sz="9600" dirty="0" smtClean="0"/>
              <a:t>ITAR WINS!!!</a:t>
            </a:r>
            <a:endParaRPr lang="en-US" sz="9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27" y="-116958"/>
            <a:ext cx="4856289" cy="5143500"/>
          </a:xfrm>
          <a:prstGeom prst="rect">
            <a:avLst/>
          </a:prstGeom>
        </p:spPr>
      </p:pic>
    </p:spTree>
    <p:extLst>
      <p:ext uri="{BB962C8B-B14F-4D97-AF65-F5344CB8AC3E}">
        <p14:creationId xmlns:p14="http://schemas.microsoft.com/office/powerpoint/2010/main" val="96469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9" name="Oval 8"/>
          <p:cNvSpPr/>
          <p:nvPr/>
        </p:nvSpPr>
        <p:spPr>
          <a:xfrm>
            <a:off x="4338084" y="-1747105"/>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8" name="Oval 7"/>
          <p:cNvSpPr/>
          <p:nvPr/>
        </p:nvSpPr>
        <p:spPr>
          <a:xfrm>
            <a:off x="4130244" y="984930"/>
            <a:ext cx="4805916" cy="4635795"/>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TextBox 5"/>
          <p:cNvSpPr txBox="1"/>
          <p:nvPr/>
        </p:nvSpPr>
        <p:spPr>
          <a:xfrm>
            <a:off x="4502982" y="2257817"/>
            <a:ext cx="4744938" cy="1569660"/>
          </a:xfrm>
          <a:prstGeom prst="rect">
            <a:avLst/>
          </a:prstGeom>
          <a:noFill/>
        </p:spPr>
        <p:txBody>
          <a:bodyPr wrap="square" rtlCol="0">
            <a:spAutoFit/>
          </a:bodyPr>
          <a:lstStyle/>
          <a:p>
            <a:r>
              <a:rPr lang="en-US" sz="4800" dirty="0" smtClean="0"/>
              <a:t>But there is an exemption</a:t>
            </a:r>
            <a:r>
              <a:rPr lang="mr-IN" sz="4800" dirty="0" smtClean="0"/>
              <a:t>…</a:t>
            </a:r>
            <a:endParaRPr lang="en-US" sz="48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556" y="260171"/>
            <a:ext cx="5408271" cy="4199860"/>
          </a:xfrm>
          <a:prstGeom prst="rect">
            <a:avLst/>
          </a:prstGeom>
        </p:spPr>
      </p:pic>
      <p:sp>
        <p:nvSpPr>
          <p:cNvPr id="11" name="TextBox 10"/>
          <p:cNvSpPr txBox="1"/>
          <p:nvPr/>
        </p:nvSpPr>
        <p:spPr>
          <a:xfrm>
            <a:off x="3284673" y="-140359"/>
            <a:ext cx="612668" cy="1015663"/>
          </a:xfrm>
          <a:prstGeom prst="rect">
            <a:avLst/>
          </a:prstGeom>
          <a:noFill/>
        </p:spPr>
        <p:txBody>
          <a:bodyPr wrap="none" rtlCol="0">
            <a:spAutoFit/>
          </a:bodyPr>
          <a:lstStyle/>
          <a:p>
            <a:r>
              <a:rPr lang="en-US" sz="6000" dirty="0" smtClean="0"/>
              <a:t>?</a:t>
            </a:r>
            <a:endParaRPr lang="en-US" sz="6000" dirty="0"/>
          </a:p>
        </p:txBody>
      </p:sp>
    </p:spTree>
    <p:extLst>
      <p:ext uri="{BB962C8B-B14F-4D97-AF65-F5344CB8AC3E}">
        <p14:creationId xmlns:p14="http://schemas.microsoft.com/office/powerpoint/2010/main" val="6798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502237"/>
            <a:ext cx="6172220" cy="561534"/>
          </a:xfrm>
        </p:spPr>
        <p:txBody>
          <a:bodyPr>
            <a:spAutoFit/>
          </a:bodyPr>
          <a:lstStyle/>
          <a:p>
            <a:pPr lvl="0"/>
            <a:r>
              <a:rPr lang="en-US" sz="2449" b="1">
                <a:solidFill>
                  <a:srgbClr val="333333"/>
                </a:solidFill>
              </a:rPr>
              <a:t>Fox-1 Maximum Power Point Tracker</a:t>
            </a:r>
          </a:p>
        </p:txBody>
      </p:sp>
      <p:sp>
        <p:nvSpPr>
          <p:cNvPr id="3" name="Text Placeholder 2"/>
          <p:cNvSpPr txBox="1">
            <a:spLocks noGrp="1"/>
          </p:cNvSpPr>
          <p:nvPr>
            <p:ph type="body" idx="4294967295"/>
          </p:nvPr>
        </p:nvSpPr>
        <p:spPr>
          <a:xfrm>
            <a:off x="510363" y="1203386"/>
            <a:ext cx="5007935" cy="2983113"/>
          </a:xfrm>
        </p:spPr>
        <p:txBody>
          <a:bodyPr/>
          <a:lstStyle/>
          <a:p>
            <a:pPr lvl="0">
              <a:buSzPct val="45000"/>
              <a:buFont typeface="StarSymbol"/>
              <a:buChar char="●"/>
            </a:pPr>
            <a:r>
              <a:rPr lang="en-US" sz="1800" dirty="0"/>
              <a:t>Started at Rochester Institute of Technology (RIT) in 2012</a:t>
            </a:r>
          </a:p>
          <a:p>
            <a:pPr lvl="0">
              <a:buSzPct val="45000"/>
              <a:buFont typeface="StarSymbol"/>
              <a:buChar char="●"/>
            </a:pPr>
            <a:r>
              <a:rPr lang="en-US" sz="1800" dirty="0"/>
              <a:t>Two years development after graduation by Brenton &amp; Bryce </a:t>
            </a:r>
            <a:r>
              <a:rPr lang="en-US" sz="1800" dirty="0" err="1"/>
              <a:t>Salmi</a:t>
            </a:r>
            <a:r>
              <a:rPr lang="en-US" sz="1800" dirty="0"/>
              <a:t> (</a:t>
            </a:r>
            <a:r>
              <a:rPr lang="en-US" sz="1800" b="1" dirty="0" err="1"/>
              <a:t>FaradayRF</a:t>
            </a:r>
            <a:r>
              <a:rPr lang="en-US" sz="1800" dirty="0"/>
              <a:t>)</a:t>
            </a:r>
          </a:p>
          <a:p>
            <a:pPr lvl="0">
              <a:buSzPct val="45000"/>
              <a:buFont typeface="StarSymbol"/>
              <a:buChar char="●"/>
            </a:pPr>
            <a:r>
              <a:rPr lang="en-US" sz="1800" dirty="0"/>
              <a:t>One analog computer per solar panel implementing </a:t>
            </a:r>
            <a:r>
              <a:rPr lang="en-US" sz="1800" i="1" dirty="0"/>
              <a:t>Y = -</a:t>
            </a:r>
            <a:r>
              <a:rPr lang="en-US" sz="1800" i="1" dirty="0" err="1"/>
              <a:t>mX</a:t>
            </a:r>
            <a:r>
              <a:rPr lang="en-US" sz="1800" i="1" dirty="0"/>
              <a:t> + b</a:t>
            </a:r>
            <a:r>
              <a:rPr lang="en-US" sz="1800" dirty="0"/>
              <a:t> to predict solar panel maximum power point voltage based on panel temperature</a:t>
            </a:r>
          </a:p>
          <a:p>
            <a:pPr lvl="0">
              <a:buSzPct val="45000"/>
              <a:buFont typeface="StarSymbol"/>
              <a:buChar char="●"/>
            </a:pPr>
            <a:r>
              <a:rPr lang="en-US" sz="1800" dirty="0"/>
              <a:t>Currently on-orbit in AO-91 (</a:t>
            </a:r>
            <a:r>
              <a:rPr lang="en-US" sz="1800" dirty="0" err="1"/>
              <a:t>RadFxSat</a:t>
            </a:r>
            <a:r>
              <a:rPr lang="en-US" sz="1800" dirty="0"/>
              <a:t>)</a:t>
            </a:r>
          </a:p>
          <a:p>
            <a:pPr lvl="0">
              <a:buSzPct val="45000"/>
              <a:buFont typeface="StarSymbol"/>
              <a:buChar char="●"/>
            </a:pPr>
            <a:r>
              <a:rPr lang="en-US" sz="1800" dirty="0">
                <a:hlinkClick r:id="rId3"/>
              </a:rPr>
              <a:t>More Than Radios – AMSAT MPPT</a:t>
            </a:r>
            <a:r>
              <a:rPr lang="en-US" sz="1800" dirty="0"/>
              <a:t> blog post details the project</a:t>
            </a:r>
          </a:p>
          <a:p>
            <a:pPr lvl="0">
              <a:buSzPct val="45000"/>
              <a:buFont typeface="StarSymbol"/>
              <a:buChar char="●"/>
            </a:pPr>
            <a:r>
              <a:rPr lang="en-US" sz="1800" dirty="0">
                <a:hlinkClick r:id="rId4"/>
              </a:rPr>
              <a:t>Design Files 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5668380" y="1201304"/>
            <a:ext cx="1989395"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234924" y="2763648"/>
            <a:ext cx="1422851" cy="1422851"/>
          </a:xfrm>
        </p:spPr>
      </p:pic>
    </p:spTree>
    <p:extLst>
      <p:ext uri="{BB962C8B-B14F-4D97-AF65-F5344CB8AC3E}">
        <p14:creationId xmlns:p14="http://schemas.microsoft.com/office/powerpoint/2010/main" val="170950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485555" y="108833"/>
            <a:ext cx="6172220" cy="561534"/>
          </a:xfrm>
        </p:spPr>
        <p:txBody>
          <a:bodyPr>
            <a:spAutoFit/>
          </a:bodyPr>
          <a:lstStyle/>
          <a:p>
            <a:pPr lvl="0"/>
            <a:r>
              <a:rPr lang="en-US" sz="2449" b="1">
                <a:solidFill>
                  <a:srgbClr val="333333"/>
                </a:solidFill>
              </a:rPr>
              <a:t>Fox-1 Maximum Power Point Tracker</a:t>
            </a:r>
          </a:p>
        </p:txBody>
      </p:sp>
      <p:pic>
        <p:nvPicPr>
          <p:cNvPr id="3" name="Picture 2"/>
          <p:cNvPicPr>
            <a:picLocks noChangeAspect="1"/>
          </p:cNvPicPr>
          <p:nvPr/>
        </p:nvPicPr>
        <p:blipFill>
          <a:blip r:embed="rId3">
            <a:lum/>
            <a:alphaModFix/>
          </a:blip>
          <a:srcRect/>
          <a:stretch>
            <a:fillRect/>
          </a:stretch>
        </p:blipFill>
        <p:spPr>
          <a:xfrm>
            <a:off x="583145" y="2291352"/>
            <a:ext cx="6420589" cy="2480008"/>
          </a:xfrm>
          <a:prstGeom prst="rect">
            <a:avLst/>
          </a:prstGeom>
          <a:noFill/>
          <a:ln>
            <a:noFill/>
          </a:ln>
        </p:spPr>
      </p:pic>
      <p:sp>
        <p:nvSpPr>
          <p:cNvPr id="4" name="TextBox 3"/>
          <p:cNvSpPr txBox="1"/>
          <p:nvPr/>
        </p:nvSpPr>
        <p:spPr>
          <a:xfrm>
            <a:off x="170121" y="670367"/>
            <a:ext cx="7995684" cy="1431438"/>
          </a:xfrm>
          <a:prstGeom prst="rect">
            <a:avLst/>
          </a:prstGeom>
          <a:noFill/>
          <a:ln>
            <a:noFill/>
          </a:ln>
        </p:spPr>
        <p:txBody>
          <a:bodyPr vert="horz" wrap="square" lIns="61235" tIns="30617" rIns="61235" bIns="30617" anchorCtr="0" compatLnSpc="0">
            <a:spAutoFit/>
          </a:bodyPr>
          <a:lstStyle/>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Peak power is obtained from solar cells between 4.3V at +60C and 5.8V at -60C</a:t>
            </a:r>
          </a:p>
          <a:p>
            <a:pPr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Below are plots of -X and +X solar panel voltage on AO-91 shortly after launch</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You can see clearly how MPPT is performed on the panels around 4.8V</a:t>
            </a:r>
          </a:p>
          <a:p>
            <a:pPr lvl="1" hangingPunct="0">
              <a:spcBef>
                <a:spcPts val="386"/>
              </a:spcBef>
              <a:spcAft>
                <a:spcPts val="386"/>
              </a:spcAft>
              <a:buSzPct val="45000"/>
              <a:buFont typeface="StarSymbol"/>
              <a:buChar char="●"/>
              <a:defRPr sz="1800" b="0" i="0" u="none" strike="noStrike" kern="1200" cap="none">
                <a:ln>
                  <a:noFill/>
                </a:ln>
                <a:latin typeface="Liberation Sans" pitchFamily="18"/>
                <a:ea typeface="Noto Sans CJK SC Regular" pitchFamily="2"/>
                <a:cs typeface="FreeSans" pitchFamily="2"/>
              </a:defRPr>
            </a:pPr>
            <a:r>
              <a:rPr lang="en-US" sz="1800" kern="1200" dirty="0">
                <a:latin typeface="Liberation Sans" pitchFamily="18"/>
                <a:ea typeface="Noto Sans CJK SC Regular" pitchFamily="2"/>
                <a:cs typeface="FreeSans" pitchFamily="2"/>
              </a:rPr>
              <a:t>Small oscillations are panel irradiance changing with spacecraft spinning</a:t>
            </a:r>
          </a:p>
        </p:txBody>
      </p:sp>
    </p:spTree>
    <p:extLst>
      <p:ext uri="{BB962C8B-B14F-4D97-AF65-F5344CB8AC3E}">
        <p14:creationId xmlns:p14="http://schemas.microsoft.com/office/powerpoint/2010/main" val="95445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0" y="0"/>
            <a:ext cx="8000935" cy="4500544"/>
          </a:xfrm>
          <a:prstGeom prst="rect">
            <a:avLst/>
          </a:prstGeom>
          <a:noFill/>
          <a:ln>
            <a:noFill/>
          </a:ln>
        </p:spPr>
      </p:pic>
      <p:sp>
        <p:nvSpPr>
          <p:cNvPr id="3" name="TextBox 2"/>
          <p:cNvSpPr txBox="1"/>
          <p:nvPr/>
        </p:nvSpPr>
        <p:spPr>
          <a:xfrm>
            <a:off x="1142641" y="4852734"/>
            <a:ext cx="2096963" cy="282598"/>
          </a:xfrm>
          <a:prstGeom prst="rect">
            <a:avLst/>
          </a:prstGeom>
          <a:noFill/>
          <a:ln>
            <a:noFill/>
          </a:ln>
        </p:spPr>
        <p:txBody>
          <a:bodyPr vert="horz" wrap="none" lIns="61235" tIns="30617" rIns="61235" bIns="30617" anchorCtr="0" compatLnSpc="0">
            <a:spAutoFit/>
          </a:bodyPr>
          <a:lstStyle/>
          <a:p>
            <a:pPr hangingPunct="0">
              <a:defRPr sz="2200" b="1">
                <a:solidFill>
                  <a:srgbClr val="333333"/>
                </a:solidFill>
              </a:defRPr>
            </a:pPr>
            <a:r>
              <a:rPr lang="en-US" sz="1497" b="1" kern="1200">
                <a:solidFill>
                  <a:srgbClr val="333333"/>
                </a:solidFill>
                <a:latin typeface="Liberation Sans" pitchFamily="18"/>
                <a:ea typeface="Noto Sans CJK SC Regular" pitchFamily="2"/>
                <a:cs typeface="FreeSans" pitchFamily="2"/>
              </a:rPr>
              <a:t>Faraday Wireless Radio</a:t>
            </a:r>
          </a:p>
        </p:txBody>
      </p:sp>
    </p:spTree>
    <p:extLst>
      <p:ext uri="{BB962C8B-B14F-4D97-AF65-F5344CB8AC3E}">
        <p14:creationId xmlns:p14="http://schemas.microsoft.com/office/powerpoint/2010/main" val="189357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7751" y="0"/>
            <a:ext cx="6172220" cy="858756"/>
          </a:xfrm>
        </p:spPr>
        <p:txBody>
          <a:bodyPr/>
          <a:lstStyle/>
          <a:p>
            <a:pPr lvl="0"/>
            <a:r>
              <a:rPr lang="en-US" sz="2449" b="1">
                <a:solidFill>
                  <a:srgbClr val="333333"/>
                </a:solidFill>
              </a:rPr>
              <a:t>Faraday Wireless Radio</a:t>
            </a:r>
          </a:p>
        </p:txBody>
      </p:sp>
      <p:sp>
        <p:nvSpPr>
          <p:cNvPr id="3" name="Text Placeholder 2"/>
          <p:cNvSpPr txBox="1">
            <a:spLocks noGrp="1"/>
          </p:cNvSpPr>
          <p:nvPr>
            <p:ph type="body" idx="4294967295"/>
          </p:nvPr>
        </p:nvSpPr>
        <p:spPr>
          <a:xfrm>
            <a:off x="177751" y="1203631"/>
            <a:ext cx="6818472" cy="2983113"/>
          </a:xfrm>
        </p:spPr>
        <p:txBody>
          <a:bodyPr/>
          <a:lstStyle/>
          <a:p>
            <a:pPr lvl="0">
              <a:buSzPct val="45000"/>
              <a:buFont typeface="StarSymbol"/>
              <a:buChar char="●"/>
            </a:pPr>
            <a:r>
              <a:rPr lang="en-US" sz="1800" dirty="0">
                <a:hlinkClick r:id="rId3"/>
              </a:rPr>
              <a:t>FaradayRF</a:t>
            </a:r>
            <a:r>
              <a:rPr lang="en-US" sz="1800" dirty="0"/>
              <a:t> is an open source company who’s mission is...</a:t>
            </a:r>
          </a:p>
          <a:p>
            <a:pPr lvl="1" hangingPunct="0">
              <a:spcBef>
                <a:spcPts val="962"/>
              </a:spcBef>
              <a:buSzPct val="75000"/>
              <a:buFont typeface="StarSymbol"/>
              <a:buChar char="–"/>
            </a:pPr>
            <a:r>
              <a:rPr lang="en-US" sz="1800" dirty="0">
                <a:highlight>
                  <a:scrgbClr r="0" g="0" b="0">
                    <a:alpha val="0"/>
                  </a:scrgbClr>
                </a:highlight>
                <a:latin typeface="Liberation Sans" pitchFamily="18"/>
              </a:rPr>
              <a:t>“To educate and enable radio amateurs to advance the state of ham radio”</a:t>
            </a:r>
          </a:p>
          <a:p>
            <a:pPr lvl="0">
              <a:buSzPct val="45000"/>
              <a:buFont typeface="StarSymbol"/>
              <a:buChar char="●"/>
            </a:pPr>
            <a:r>
              <a:rPr lang="en-US" sz="1800" dirty="0"/>
              <a:t>Faraday is the first radio and licensed under TAPR OHL V1.0</a:t>
            </a:r>
          </a:p>
          <a:p>
            <a:pPr lvl="1" hangingPunct="0">
              <a:spcBef>
                <a:spcPts val="962"/>
              </a:spcBef>
              <a:buSzPct val="75000"/>
              <a:buFont typeface="StarSymbol"/>
              <a:buChar char="–"/>
            </a:pPr>
            <a:r>
              <a:rPr lang="en-US" sz="1800" dirty="0">
                <a:highlight>
                  <a:scrgbClr r="0" g="0" b="0">
                    <a:alpha val="0"/>
                  </a:scrgbClr>
                </a:highlight>
                <a:latin typeface="Liberation Sans" pitchFamily="18"/>
              </a:rPr>
              <a:t>400mW 2-FSK operation in the 33cm ham band</a:t>
            </a:r>
          </a:p>
          <a:p>
            <a:pPr lvl="1" hangingPunct="0">
              <a:spcBef>
                <a:spcPts val="962"/>
              </a:spcBef>
              <a:buSzPct val="75000"/>
              <a:buFont typeface="StarSymbol"/>
              <a:buChar char="–"/>
            </a:pPr>
            <a:r>
              <a:rPr lang="en-US" sz="1800" dirty="0">
                <a:highlight>
                  <a:scrgbClr r="0" g="0" b="0">
                    <a:alpha val="0"/>
                  </a:scrgbClr>
                </a:highlight>
                <a:latin typeface="Liberation Sans" pitchFamily="18"/>
              </a:rPr>
              <a:t>500kbaud maximum provides medium speed communications</a:t>
            </a:r>
          </a:p>
          <a:p>
            <a:pPr lvl="1" hangingPunct="0">
              <a:spcBef>
                <a:spcPts val="962"/>
              </a:spcBef>
              <a:buSzPct val="75000"/>
              <a:buFont typeface="StarSymbol"/>
              <a:buChar char="–"/>
            </a:pPr>
            <a:r>
              <a:rPr lang="en-US" sz="1800" dirty="0">
                <a:highlight>
                  <a:scrgbClr r="0" g="0" b="0">
                    <a:alpha val="0"/>
                  </a:scrgbClr>
                </a:highlight>
                <a:latin typeface="Liberation Sans" pitchFamily="18"/>
              </a:rPr>
              <a:t>Fully open-source software and firmware </a:t>
            </a:r>
            <a:r>
              <a:rPr lang="en-US" sz="1800" dirty="0">
                <a:highlight>
                  <a:scrgbClr r="0" g="0" b="0">
                    <a:alpha val="0"/>
                  </a:scrgbClr>
                </a:highlight>
                <a:latin typeface="Liberation Sans" pitchFamily="18"/>
                <a:hlinkClick r:id="rId4"/>
              </a:rPr>
              <a:t>on GitHub</a:t>
            </a:r>
          </a:p>
        </p:txBody>
      </p:sp>
      <p:pic>
        <p:nvPicPr>
          <p:cNvPr id="4" name="Picture Placeholder 3"/>
          <p:cNvPicPr>
            <a:picLocks noGrp="1" noChangeAspect="1"/>
          </p:cNvPicPr>
          <p:nvPr>
            <p:ph type="pic" idx="4294967295"/>
          </p:nvPr>
        </p:nvPicPr>
        <p:blipFill>
          <a:blip r:embed="rId5">
            <a:lum/>
            <a:alphaModFix/>
          </a:blip>
          <a:srcRect/>
          <a:stretch>
            <a:fillRect/>
          </a:stretch>
        </p:blipFill>
        <p:spPr>
          <a:xfrm>
            <a:off x="6614514" y="1098797"/>
            <a:ext cx="2529486" cy="1422851"/>
          </a:xfrm>
        </p:spPr>
      </p:pic>
      <p:pic>
        <p:nvPicPr>
          <p:cNvPr id="5" name="Picture Placeholder 4"/>
          <p:cNvPicPr>
            <a:picLocks noGrp="1" noChangeAspect="1"/>
          </p:cNvPicPr>
          <p:nvPr>
            <p:ph type="pic" idx="4294967295"/>
          </p:nvPr>
        </p:nvPicPr>
        <p:blipFill>
          <a:blip r:embed="rId6">
            <a:lum/>
            <a:alphaModFix/>
          </a:blip>
          <a:srcRect/>
          <a:stretch>
            <a:fillRect/>
          </a:stretch>
        </p:blipFill>
        <p:spPr>
          <a:xfrm>
            <a:off x="6614514" y="2763893"/>
            <a:ext cx="2529486" cy="1422851"/>
          </a:xfrm>
        </p:spPr>
      </p:pic>
    </p:spTree>
    <p:extLst>
      <p:ext uri="{BB962C8B-B14F-4D97-AF65-F5344CB8AC3E}">
        <p14:creationId xmlns:p14="http://schemas.microsoft.com/office/powerpoint/2010/main" val="14748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91418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324" y="-122255"/>
            <a:ext cx="1111870" cy="1111870"/>
          </a:xfrm>
          <a:prstGeom prst="rect">
            <a:avLst/>
          </a:prstGeom>
        </p:spPr>
      </p:pic>
    </p:spTree>
    <p:extLst>
      <p:ext uri="{BB962C8B-B14F-4D97-AF65-F5344CB8AC3E}">
        <p14:creationId xmlns:p14="http://schemas.microsoft.com/office/powerpoint/2010/main" val="31392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705" y="1302508"/>
            <a:ext cx="1111870" cy="1111870"/>
          </a:xfrm>
          <a:prstGeom prst="rect">
            <a:avLst/>
          </a:prstGeom>
        </p:spPr>
      </p:pic>
    </p:spTree>
    <p:extLst>
      <p:ext uri="{BB962C8B-B14F-4D97-AF65-F5344CB8AC3E}">
        <p14:creationId xmlns:p14="http://schemas.microsoft.com/office/powerpoint/2010/main" val="152921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Shape 3841"/>
          <p:cNvSpPr txBox="1">
            <a:spLocks noGrp="1"/>
          </p:cNvSpPr>
          <p:nvPr>
            <p:ph type="title"/>
          </p:nvPr>
        </p:nvSpPr>
        <p:spPr>
          <a:xfrm>
            <a:off x="718300" y="149403"/>
            <a:ext cx="6761100" cy="857400"/>
          </a:xfrm>
          <a:prstGeom prst="rect">
            <a:avLst/>
          </a:prstGeom>
        </p:spPr>
        <p:txBody>
          <a:bodyPr wrap="square" lIns="91425" tIns="91425" rIns="91425" bIns="91425" anchor="b" anchorCtr="0">
            <a:noAutofit/>
          </a:bodyPr>
          <a:lstStyle/>
          <a:p>
            <a:pPr lvl="0" rtl="0">
              <a:spcBef>
                <a:spcPts val="0"/>
              </a:spcBef>
              <a:buNone/>
            </a:pPr>
            <a:r>
              <a:rPr lang="en" dirty="0"/>
              <a:t>INSTRUCTIONS FOR USE</a:t>
            </a:r>
          </a:p>
        </p:txBody>
      </p:sp>
      <p:sp>
        <p:nvSpPr>
          <p:cNvPr id="3843" name="Shape 3843"/>
          <p:cNvSpPr txBox="1">
            <a:spLocks noGrp="1"/>
          </p:cNvSpPr>
          <p:nvPr>
            <p:ph type="body" idx="1"/>
          </p:nvPr>
        </p:nvSpPr>
        <p:spPr>
          <a:xfrm>
            <a:off x="718299" y="1006803"/>
            <a:ext cx="7271919" cy="2956347"/>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Weigh and Consider! (Harold Bloom “How to Read and Why”)</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
            </a:r>
            <a:br>
              <a:rPr lang="en-US" sz="2000" b="1" dirty="0" smtClean="0">
                <a:latin typeface="Titillium Web"/>
                <a:ea typeface="Titillium Web"/>
                <a:cs typeface="Titillium Web"/>
                <a:sym typeface="Titillium Web"/>
              </a:rPr>
            </a:br>
            <a:r>
              <a:rPr lang="en-US" sz="2000" b="1" dirty="0" smtClean="0">
                <a:latin typeface="Titillium Web"/>
                <a:ea typeface="Titillium Web"/>
                <a:cs typeface="Titillium Web"/>
                <a:sym typeface="Titillium Web"/>
              </a:rPr>
              <a:t>Disobey! </a:t>
            </a:r>
          </a:p>
          <a:p>
            <a:pPr lvl="0" rtl="0">
              <a:spcBef>
                <a:spcPts val="0"/>
              </a:spcBef>
              <a:buClr>
                <a:schemeClr val="dk1"/>
              </a:buClr>
              <a:buSzPct val="91666"/>
              <a:buFont typeface="Arial"/>
              <a:buNone/>
            </a:pP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Experiment!</a:t>
            </a:r>
            <a:endParaRPr lang="en-US" sz="2000" b="1" dirty="0">
              <a:latin typeface="Titillium Web"/>
              <a:ea typeface="Titillium Web"/>
              <a:cs typeface="Titillium Web"/>
              <a:sym typeface="Titillium Web"/>
            </a:endParaRP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Participate!</a:t>
            </a:r>
          </a:p>
          <a:p>
            <a:pPr lvl="0" rtl="0">
              <a:spcBef>
                <a:spcPts val="0"/>
              </a:spcBef>
              <a:buClr>
                <a:schemeClr val="dk1"/>
              </a:buClr>
              <a:buSzPct val="91666"/>
              <a:buFont typeface="Arial"/>
              <a:buNone/>
            </a:pPr>
            <a:r>
              <a:rPr lang="en-US" sz="2000" b="1" dirty="0" smtClean="0">
                <a:latin typeface="Titillium Web"/>
                <a:ea typeface="Titillium Web"/>
                <a:cs typeface="Titillium Web"/>
                <a:sym typeface="Titillium Web"/>
              </a:rPr>
              <a:t>Enjoy!</a:t>
            </a:r>
            <a:endParaRPr lang="en" sz="2000" b="1" dirty="0">
              <a:latin typeface="Titillium Web"/>
              <a:ea typeface="Titillium Web"/>
              <a:cs typeface="Titillium Web"/>
              <a:sym typeface="Titillium Web"/>
            </a:endParaRPr>
          </a:p>
        </p:txBody>
      </p:sp>
      <p:sp>
        <p:nvSpPr>
          <p:cNvPr id="3844" name="Shape 3844"/>
          <p:cNvSpPr txBox="1">
            <a:spLocks noGrp="1"/>
          </p:cNvSpPr>
          <p:nvPr>
            <p:ph type="body" idx="2"/>
          </p:nvPr>
        </p:nvSpPr>
        <p:spPr>
          <a:xfrm>
            <a:off x="718300" y="3905925"/>
            <a:ext cx="6761100" cy="1141200"/>
          </a:xfrm>
          <a:prstGeom prst="rect">
            <a:avLst/>
          </a:prstGeom>
        </p:spPr>
        <p:txBody>
          <a:bodyPr wrap="square" lIns="91425" tIns="91425" rIns="91425" bIns="91425" anchor="t" anchorCtr="0">
            <a:noAutofit/>
          </a:bodyPr>
          <a:lstStyle/>
          <a:p>
            <a:pPr lvl="0" rtl="0">
              <a:spcBef>
                <a:spcPts val="1000"/>
              </a:spcBef>
              <a:spcAft>
                <a:spcPts val="1000"/>
              </a:spcAft>
              <a:buNone/>
            </a:pPr>
            <a:r>
              <a:rPr lang="en" sz="1200" b="1" dirty="0">
                <a:solidFill>
                  <a:srgbClr val="0B87A1"/>
                </a:solidFill>
                <a:latin typeface="Titillium Web"/>
                <a:ea typeface="Titillium Web"/>
                <a:cs typeface="Titillium Web"/>
                <a:sym typeface="Titillium Web"/>
              </a:rPr>
              <a:t>More info on how to use </a:t>
            </a:r>
            <a:r>
              <a:rPr lang="en" sz="1200" b="1" dirty="0" smtClean="0">
                <a:solidFill>
                  <a:srgbClr val="0B87A1"/>
                </a:solidFill>
                <a:latin typeface="Titillium Web"/>
                <a:ea typeface="Titillium Web"/>
                <a:cs typeface="Titillium Web"/>
                <a:sym typeface="Titillium Web"/>
              </a:rPr>
              <a:t>this </a:t>
            </a:r>
            <a:r>
              <a:rPr lang="en-US" sz="1200" b="1" dirty="0" smtClean="0">
                <a:solidFill>
                  <a:srgbClr val="0B87A1"/>
                </a:solidFill>
                <a:latin typeface="Titillium Web"/>
                <a:ea typeface="Titillium Web"/>
                <a:cs typeface="Titillium Web"/>
                <a:sym typeface="Titillium Web"/>
              </a:rPr>
              <a:t>and many other presentation </a:t>
            </a:r>
            <a:r>
              <a:rPr lang="en" sz="1200" b="1" dirty="0" smtClean="0">
                <a:solidFill>
                  <a:srgbClr val="0B87A1"/>
                </a:solidFill>
                <a:latin typeface="Titillium Web"/>
                <a:ea typeface="Titillium Web"/>
                <a:cs typeface="Titillium Web"/>
                <a:sym typeface="Titillium Web"/>
              </a:rPr>
              <a:t>template</a:t>
            </a:r>
            <a:r>
              <a:rPr lang="en-US" sz="1200" b="1" dirty="0" smtClean="0">
                <a:solidFill>
                  <a:srgbClr val="0B87A1"/>
                </a:solidFill>
                <a:latin typeface="Titillium Web"/>
                <a:ea typeface="Titillium Web"/>
                <a:cs typeface="Titillium Web"/>
                <a:sym typeface="Titillium Web"/>
              </a:rPr>
              <a:t>s</a:t>
            </a:r>
            <a:r>
              <a:rPr lang="en" sz="1200" b="1" dirty="0" smtClean="0">
                <a:solidFill>
                  <a:srgbClr val="0B87A1"/>
                </a:solidFill>
                <a:latin typeface="Titillium Web"/>
                <a:ea typeface="Titillium Web"/>
                <a:cs typeface="Titillium Web"/>
                <a:sym typeface="Titillium Web"/>
              </a:rPr>
              <a:t> at</a:t>
            </a:r>
            <a:r>
              <a:rPr lang="en-US" sz="1200" b="1" dirty="0">
                <a:solidFill>
                  <a:srgbClr val="0B87A1"/>
                </a:solidFill>
                <a:latin typeface="Titillium Web"/>
                <a:ea typeface="Titillium Web"/>
                <a:cs typeface="Titillium Web"/>
                <a:sym typeface="Titillium Web"/>
              </a:rPr>
              <a:t/>
            </a:r>
            <a:br>
              <a:rPr lang="en-US" sz="1200" b="1" dirty="0">
                <a:solidFill>
                  <a:srgbClr val="0B87A1"/>
                </a:solidFill>
                <a:latin typeface="Titillium Web"/>
                <a:ea typeface="Titillium Web"/>
                <a:cs typeface="Titillium Web"/>
                <a:sym typeface="Titillium Web"/>
              </a:rPr>
            </a:br>
            <a:r>
              <a:rPr lang="en" sz="1200" b="1" dirty="0" smtClean="0">
                <a:solidFill>
                  <a:srgbClr val="0B87A1"/>
                </a:solidFill>
                <a:latin typeface="Titillium Web"/>
                <a:ea typeface="Titillium Web"/>
                <a:cs typeface="Titillium Web"/>
                <a:sym typeface="Titillium Web"/>
              </a:rPr>
              <a:t> </a:t>
            </a:r>
            <a:r>
              <a:rPr lang="en" sz="1200" b="1" u="sng" dirty="0" smtClean="0">
                <a:solidFill>
                  <a:srgbClr val="0B87A1"/>
                </a:solidFill>
                <a:latin typeface="Titillium Web"/>
                <a:ea typeface="Titillium Web"/>
                <a:cs typeface="Titillium Web"/>
                <a:sym typeface="Titillium Web"/>
                <a:hlinkClick r:id="rId3"/>
              </a:rPr>
              <a:t>www.slidescarnival.com/help-use-presentation-template</a:t>
            </a: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b="1" u="sng" dirty="0" smtClean="0">
                <a:solidFill>
                  <a:srgbClr val="0B87A1"/>
                </a:solidFill>
                <a:latin typeface="Titillium Web"/>
                <a:ea typeface="Titillium Web"/>
                <a:cs typeface="Titillium Web"/>
                <a:sym typeface="Titillium Web"/>
              </a:rPr>
              <a:t/>
            </a:r>
            <a:br>
              <a:rPr lang="en-US" sz="1200" b="1" u="sng" dirty="0" smtClean="0">
                <a:solidFill>
                  <a:srgbClr val="0B87A1"/>
                </a:solidFill>
                <a:latin typeface="Titillium Web"/>
                <a:ea typeface="Titillium Web"/>
                <a:cs typeface="Titillium Web"/>
                <a:sym typeface="Titillium Web"/>
              </a:rPr>
            </a:br>
            <a:r>
              <a:rPr lang="en-US" sz="1200" dirty="0" smtClean="0">
                <a:solidFill>
                  <a:srgbClr val="0B87A1"/>
                </a:solidFill>
              </a:rPr>
              <a:t>T</a:t>
            </a:r>
            <a:r>
              <a:rPr lang="en" sz="1200" dirty="0" err="1" smtClean="0">
                <a:solidFill>
                  <a:srgbClr val="0B87A1"/>
                </a:solidFill>
              </a:rPr>
              <a:t>emplate</a:t>
            </a:r>
            <a:r>
              <a:rPr lang="en-US" sz="1200" dirty="0" smtClean="0">
                <a:solidFill>
                  <a:srgbClr val="0B87A1"/>
                </a:solidFill>
              </a:rPr>
              <a:t>s</a:t>
            </a:r>
            <a:r>
              <a:rPr lang="en" sz="1200" dirty="0" smtClean="0">
                <a:solidFill>
                  <a:srgbClr val="0B87A1"/>
                </a:solidFill>
              </a:rPr>
              <a:t> </a:t>
            </a:r>
            <a:r>
              <a:rPr lang="en-US" sz="1200" dirty="0" smtClean="0">
                <a:solidFill>
                  <a:srgbClr val="0B87A1"/>
                </a:solidFill>
              </a:rPr>
              <a:t>used are</a:t>
            </a:r>
            <a:r>
              <a:rPr lang="en" sz="1200" dirty="0" smtClean="0">
                <a:solidFill>
                  <a:srgbClr val="0B87A1"/>
                </a:solidFill>
              </a:rPr>
              <a:t> </a:t>
            </a:r>
            <a:r>
              <a:rPr lang="en" sz="1200" dirty="0">
                <a:solidFill>
                  <a:srgbClr val="0B87A1"/>
                </a:solidFill>
              </a:rPr>
              <a:t>free to use under </a:t>
            </a:r>
            <a:r>
              <a:rPr lang="en" sz="1200" u="sng" dirty="0">
                <a:solidFill>
                  <a:srgbClr val="0B87A1"/>
                </a:solidFill>
                <a:hlinkClick r:id="rId4"/>
              </a:rPr>
              <a:t>Creative Commons Attribution license</a:t>
            </a:r>
            <a:r>
              <a:rPr lang="en" sz="1200" dirty="0">
                <a:solidFill>
                  <a:srgbClr val="0B87A1"/>
                </a:solidFill>
              </a:rPr>
              <a:t>. You can keep the Credits slide or mention SlidesCarnival and other resources used in a slide footer.</a:t>
            </a:r>
          </a:p>
          <a:p>
            <a:pPr lvl="0" rtl="0">
              <a:spcBef>
                <a:spcPts val="1000"/>
              </a:spcBef>
              <a:spcAft>
                <a:spcPts val="1000"/>
              </a:spcAft>
              <a:buClr>
                <a:schemeClr val="dk1"/>
              </a:buClr>
              <a:buSzPct val="91666"/>
              <a:buFont typeface="Arial"/>
              <a:buNone/>
            </a:pPr>
            <a:endParaRPr sz="1200" dirty="0">
              <a:solidFill>
                <a:srgbClr val="0B87A1"/>
              </a:solidFill>
            </a:endParaRPr>
          </a:p>
          <a:p>
            <a:pPr lvl="0" rtl="0">
              <a:spcBef>
                <a:spcPts val="1000"/>
              </a:spcBef>
              <a:spcAft>
                <a:spcPts val="1000"/>
              </a:spcAft>
              <a:buNone/>
            </a:pPr>
            <a:endParaRPr sz="1200" dirty="0">
              <a:solidFill>
                <a:srgbClr val="0B87A1"/>
              </a:solidFill>
            </a:endParaRPr>
          </a:p>
        </p:txBody>
      </p:sp>
      <p:sp>
        <p:nvSpPr>
          <p:cNvPr id="3845" name="Shape 3845"/>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9248" y="1632785"/>
            <a:ext cx="1735810" cy="17358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Tree>
    <p:extLst>
      <p:ext uri="{BB962C8B-B14F-4D97-AF65-F5344CB8AC3E}">
        <p14:creationId xmlns:p14="http://schemas.microsoft.com/office/powerpoint/2010/main" val="91170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1390124" cy="1200329"/>
          </a:xfrm>
          <a:prstGeom prst="rect">
            <a:avLst/>
          </a:prstGeom>
          <a:noFill/>
        </p:spPr>
        <p:txBody>
          <a:bodyPr wrap="none" rtlCol="0">
            <a:spAutoFit/>
          </a:bodyPr>
          <a:lstStyle/>
          <a:p>
            <a:r>
              <a:rPr lang="en-US" sz="3600" dirty="0" smtClean="0"/>
              <a:t>GNU</a:t>
            </a:r>
          </a:p>
          <a:p>
            <a:r>
              <a:rPr lang="en-US" sz="3600" dirty="0" smtClean="0"/>
              <a:t>Radio</a:t>
            </a:r>
            <a:endParaRPr lang="en-US" sz="3600" dirty="0"/>
          </a:p>
        </p:txBody>
      </p:sp>
    </p:spTree>
    <p:extLst>
      <p:ext uri="{BB962C8B-B14F-4D97-AF65-F5344CB8AC3E}">
        <p14:creationId xmlns:p14="http://schemas.microsoft.com/office/powerpoint/2010/main" val="127988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528" y="2822964"/>
            <a:ext cx="1111870" cy="1111870"/>
          </a:xfrm>
          <a:prstGeom prst="rect">
            <a:avLst/>
          </a:prstGeom>
        </p:spPr>
      </p:pic>
      <p:sp>
        <p:nvSpPr>
          <p:cNvPr id="8" name="TextBox 7"/>
          <p:cNvSpPr txBox="1"/>
          <p:nvPr/>
        </p:nvSpPr>
        <p:spPr>
          <a:xfrm>
            <a:off x="-120136" y="3094688"/>
            <a:ext cx="2185214" cy="1200329"/>
          </a:xfrm>
          <a:prstGeom prst="rect">
            <a:avLst/>
          </a:prstGeom>
          <a:noFill/>
        </p:spPr>
        <p:txBody>
          <a:bodyPr wrap="none" rtlCol="0">
            <a:spAutoFit/>
          </a:bodyPr>
          <a:lstStyle/>
          <a:p>
            <a:r>
              <a:rPr lang="en-US" sz="3600" dirty="0" smtClean="0"/>
              <a:t>GNU</a:t>
            </a:r>
          </a:p>
          <a:p>
            <a:r>
              <a:rPr lang="en-US" sz="3600" dirty="0" err="1" smtClean="0"/>
              <a:t>Radio.org</a:t>
            </a:r>
            <a:endParaRPr lang="en-US" sz="3600" dirty="0"/>
          </a:p>
        </p:txBody>
      </p:sp>
    </p:spTree>
    <p:extLst>
      <p:ext uri="{BB962C8B-B14F-4D97-AF65-F5344CB8AC3E}">
        <p14:creationId xmlns:p14="http://schemas.microsoft.com/office/powerpoint/2010/main" val="67269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a:t>
            </a:fld>
            <a:endParaRPr lang="en"/>
          </a:p>
        </p:txBody>
      </p:sp>
      <p:sp>
        <p:nvSpPr>
          <p:cNvPr id="3" name="TextBox 2"/>
          <p:cNvSpPr txBox="1"/>
          <p:nvPr/>
        </p:nvSpPr>
        <p:spPr>
          <a:xfrm>
            <a:off x="1989667" y="958672"/>
            <a:ext cx="4598434" cy="1200329"/>
          </a:xfrm>
          <a:prstGeom prst="rect">
            <a:avLst/>
          </a:prstGeom>
          <a:noFill/>
        </p:spPr>
        <p:txBody>
          <a:bodyPr wrap="none" rtlCol="0">
            <a:spAutoFit/>
          </a:bodyPr>
          <a:lstStyle/>
          <a:p>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83342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
        <p:nvSpPr>
          <p:cNvPr id="3" name="TextBox 2"/>
          <p:cNvSpPr txBox="1"/>
          <p:nvPr/>
        </p:nvSpPr>
        <p:spPr>
          <a:xfrm>
            <a:off x="1989667" y="958672"/>
            <a:ext cx="5109091" cy="3416320"/>
          </a:xfrm>
          <a:prstGeom prst="rect">
            <a:avLst/>
          </a:prstGeom>
          <a:noFill/>
        </p:spPr>
        <p:txBody>
          <a:bodyPr wrap="none" rtlCol="0">
            <a:spAutoFit/>
          </a:bodyPr>
          <a:lstStyle/>
          <a:p>
            <a:r>
              <a:rPr lang="en-US" sz="7200" dirty="0" smtClean="0">
                <a:solidFill>
                  <a:schemeClr val="bg1"/>
                </a:solidFill>
              </a:rPr>
              <a:t>Challenges</a:t>
            </a:r>
            <a:r>
              <a:rPr lang="en-US" sz="7200" dirty="0">
                <a:solidFill>
                  <a:schemeClr val="bg1"/>
                </a:solidFill>
              </a:rPr>
              <a:t> </a:t>
            </a:r>
            <a:endParaRPr lang="en-US" sz="7200" dirty="0" smtClean="0">
              <a:solidFill>
                <a:schemeClr val="bg1"/>
              </a:solidFill>
            </a:endParaRPr>
          </a:p>
          <a:p>
            <a:r>
              <a:rPr lang="en-US" sz="7200" dirty="0" smtClean="0">
                <a:solidFill>
                  <a:schemeClr val="bg1"/>
                </a:solidFill>
              </a:rPr>
              <a:t>of the </a:t>
            </a:r>
          </a:p>
          <a:p>
            <a:r>
              <a:rPr lang="en-US" sz="7200" dirty="0" smtClean="0">
                <a:solidFill>
                  <a:schemeClr val="bg1"/>
                </a:solidFill>
              </a:rPr>
              <a:t>Venn Lands</a:t>
            </a:r>
            <a:endParaRPr lang="en-US" sz="7200" dirty="0" smtClean="0">
              <a:solidFill>
                <a:schemeClr val="bg1"/>
              </a:solidFill>
            </a:endParaRPr>
          </a:p>
        </p:txBody>
      </p:sp>
    </p:spTree>
    <p:extLst>
      <p:ext uri="{BB962C8B-B14F-4D97-AF65-F5344CB8AC3E}">
        <p14:creationId xmlns:p14="http://schemas.microsoft.com/office/powerpoint/2010/main" val="20292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graphicFrame>
        <p:nvGraphicFramePr>
          <p:cNvPr id="4" name="Chart 3"/>
          <p:cNvGraphicFramePr/>
          <p:nvPr>
            <p:extLst>
              <p:ext uri="{D42A27DB-BD31-4B8C-83A1-F6EECF244321}">
                <p14:modId xmlns:p14="http://schemas.microsoft.com/office/powerpoint/2010/main" val="143439252"/>
              </p:ext>
            </p:extLst>
          </p:nvPr>
        </p:nvGraphicFramePr>
        <p:xfrm>
          <a:off x="790353" y="429138"/>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465135" y="3640523"/>
            <a:ext cx="2105246" cy="738664"/>
          </a:xfrm>
          <a:prstGeom prst="rect">
            <a:avLst/>
          </a:prstGeom>
          <a:noFill/>
        </p:spPr>
        <p:txBody>
          <a:bodyPr wrap="square" rtlCol="0">
            <a:spAutoFit/>
          </a:bodyPr>
          <a:lstStyle/>
          <a:p>
            <a:r>
              <a:rPr lang="en-US" dirty="0" smtClean="0"/>
              <a:t>There are two payloads in there with “digital telemetry under voice”</a:t>
            </a:r>
          </a:p>
        </p:txBody>
      </p:sp>
      <p:sp>
        <p:nvSpPr>
          <p:cNvPr id="6" name="TextBox 5"/>
          <p:cNvSpPr txBox="1"/>
          <p:nvPr/>
        </p:nvSpPr>
        <p:spPr>
          <a:xfrm>
            <a:off x="244548" y="3555958"/>
            <a:ext cx="2616422" cy="1200329"/>
          </a:xfrm>
          <a:prstGeom prst="rect">
            <a:avLst/>
          </a:prstGeom>
          <a:noFill/>
        </p:spPr>
        <p:txBody>
          <a:bodyPr wrap="none" rtlCol="0">
            <a:spAutoFit/>
          </a:bodyPr>
          <a:lstStyle/>
          <a:p>
            <a:r>
              <a:rPr lang="en-US" sz="2400" dirty="0" smtClean="0"/>
              <a:t>“Backup Plan”</a:t>
            </a:r>
          </a:p>
          <a:p>
            <a:r>
              <a:rPr lang="en-US" sz="2400" dirty="0" smtClean="0"/>
              <a:t>“Balance”</a:t>
            </a:r>
          </a:p>
          <a:p>
            <a:r>
              <a:rPr lang="en-US" sz="2400" dirty="0" smtClean="0"/>
              <a:t>“Wait for Launch”</a:t>
            </a:r>
          </a:p>
        </p:txBody>
      </p:sp>
    </p:spTree>
    <p:extLst>
      <p:ext uri="{BB962C8B-B14F-4D97-AF65-F5344CB8AC3E}">
        <p14:creationId xmlns:p14="http://schemas.microsoft.com/office/powerpoint/2010/main" val="1147160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0" y="0"/>
            <a:ext cx="3740727" cy="5143500"/>
          </a:xfrm>
          <a:prstGeom prst="rect">
            <a:avLst/>
          </a:prstGeom>
        </p:spPr>
      </p:pic>
    </p:spTree>
    <p:extLst>
      <p:ext uri="{BB962C8B-B14F-4D97-AF65-F5344CB8AC3E}">
        <p14:creationId xmlns:p14="http://schemas.microsoft.com/office/powerpoint/2010/main" val="212626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81" y="523949"/>
            <a:ext cx="1748388" cy="18379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70" y="523949"/>
            <a:ext cx="2988419" cy="18379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31" y="2720851"/>
            <a:ext cx="5338333" cy="1999350"/>
          </a:xfrm>
          <a:prstGeom prst="rect">
            <a:avLst/>
          </a:prstGeom>
        </p:spPr>
      </p:pic>
    </p:spTree>
    <p:extLst>
      <p:ext uri="{BB962C8B-B14F-4D97-AF65-F5344CB8AC3E}">
        <p14:creationId xmlns:p14="http://schemas.microsoft.com/office/powerpoint/2010/main" val="19834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729" y="756082"/>
            <a:ext cx="4587249" cy="3486309"/>
          </a:xfrm>
          <a:prstGeom prst="rect">
            <a:avLst/>
          </a:prstGeom>
        </p:spPr>
      </p:pic>
    </p:spTree>
    <p:extLst>
      <p:ext uri="{BB962C8B-B14F-4D97-AF65-F5344CB8AC3E}">
        <p14:creationId xmlns:p14="http://schemas.microsoft.com/office/powerpoint/2010/main" val="1521040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8000" dirty="0" smtClean="0"/>
              <a:t>Phase 4 Ground Technical</a:t>
            </a:r>
            <a:endParaRPr lang="en-US" sz="8000" dirty="0"/>
          </a:p>
        </p:txBody>
      </p:sp>
      <p:sp>
        <p:nvSpPr>
          <p:cNvPr id="2" name="Slide Number Placeholder 1"/>
          <p:cNvSpPr>
            <a:spLocks noGrp="1"/>
          </p:cNvSpPr>
          <p:nvPr>
            <p:ph type="sldNum" idx="4294967295"/>
          </p:nvPr>
        </p:nvSpPr>
        <p:spPr>
          <a:xfrm>
            <a:off x="0" y="4719638"/>
            <a:ext cx="547688" cy="393700"/>
          </a:xfrm>
        </p:spPr>
        <p:txBody>
          <a:bodyPr/>
          <a:lstStyle/>
          <a:p>
            <a:pPr lvl="0">
              <a:spcBef>
                <a:spcPts val="0"/>
              </a:spcBef>
              <a:buNone/>
            </a:pPr>
            <a:fld id="{00000000-1234-1234-1234-123412341234}" type="slidenum">
              <a:rPr lang="en" smtClean="0"/>
              <a:t>29</a:t>
            </a:fld>
            <a:endParaRPr lang="en"/>
          </a:p>
        </p:txBody>
      </p:sp>
    </p:spTree>
    <p:extLst>
      <p:ext uri="{BB962C8B-B14F-4D97-AF65-F5344CB8AC3E}">
        <p14:creationId xmlns:p14="http://schemas.microsoft.com/office/powerpoint/2010/main" val="145143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Shape 3850"/>
          <p:cNvSpPr txBox="1">
            <a:spLocks noGrp="1"/>
          </p:cNvSpPr>
          <p:nvPr>
            <p:ph type="ctrTitle" idx="4294967295"/>
          </p:nvPr>
        </p:nvSpPr>
        <p:spPr>
          <a:xfrm>
            <a:off x="3319625" y="138863"/>
            <a:ext cx="3731400" cy="1159800"/>
          </a:xfrm>
          <a:prstGeom prst="rect">
            <a:avLst/>
          </a:prstGeom>
        </p:spPr>
        <p:txBody>
          <a:bodyPr wrap="square" lIns="91425" tIns="91425" rIns="91425" bIns="91425" anchor="b" anchorCtr="0">
            <a:noAutofit/>
          </a:bodyPr>
          <a:lstStyle/>
          <a:p>
            <a:pPr lvl="0">
              <a:spcBef>
                <a:spcPts val="0"/>
              </a:spcBef>
              <a:buNone/>
            </a:pPr>
            <a:r>
              <a:rPr lang="en" sz="6000"/>
              <a:t>HELLO!</a:t>
            </a:r>
          </a:p>
        </p:txBody>
      </p:sp>
      <p:sp>
        <p:nvSpPr>
          <p:cNvPr id="3851" name="Shape 3851"/>
          <p:cNvSpPr txBox="1">
            <a:spLocks noGrp="1"/>
          </p:cNvSpPr>
          <p:nvPr>
            <p:ph type="subTitle" idx="4294967295"/>
          </p:nvPr>
        </p:nvSpPr>
        <p:spPr>
          <a:xfrm>
            <a:off x="3319625" y="1298663"/>
            <a:ext cx="4700594" cy="2751478"/>
          </a:xfrm>
          <a:prstGeom prst="rect">
            <a:avLst/>
          </a:prstGeom>
        </p:spPr>
        <p:txBody>
          <a:bodyPr wrap="square" lIns="91425" tIns="91425" rIns="91425" bIns="91425" anchor="t" anchorCtr="0">
            <a:noAutofit/>
          </a:bodyPr>
          <a:lstStyle/>
          <a:p>
            <a:pPr lvl="0" rtl="0">
              <a:spcBef>
                <a:spcPts val="0"/>
              </a:spcBef>
              <a:buNone/>
            </a:pPr>
            <a:r>
              <a:rPr lang="en" b="1" dirty="0">
                <a:latin typeface="Titillium Web"/>
                <a:ea typeface="Titillium Web"/>
                <a:cs typeface="Titillium Web"/>
                <a:sym typeface="Titillium Web"/>
              </a:rPr>
              <a:t>I am </a:t>
            </a:r>
            <a:r>
              <a:rPr lang="en-US" b="1" dirty="0" smtClean="0">
                <a:latin typeface="Titillium Web"/>
                <a:ea typeface="Titillium Web"/>
                <a:cs typeface="Titillium Web"/>
                <a:sym typeface="Titillium Web"/>
              </a:rPr>
              <a:t>Michelle W5NYV</a:t>
            </a:r>
            <a:endParaRPr lang="en" b="1" dirty="0">
              <a:latin typeface="Titillium Web"/>
              <a:ea typeface="Titillium Web"/>
              <a:cs typeface="Titillium Web"/>
              <a:sym typeface="Titillium Web"/>
            </a:endParaRPr>
          </a:p>
          <a:p>
            <a:pPr lvl="0" rtl="0">
              <a:spcBef>
                <a:spcPts val="0"/>
              </a:spcBef>
              <a:buClr>
                <a:schemeClr val="dk1"/>
              </a:buClr>
              <a:buSzPct val="45833"/>
              <a:buFont typeface="Arial"/>
              <a:buNone/>
            </a:pPr>
            <a:r>
              <a:rPr lang="en-US" dirty="0" smtClean="0"/>
              <a:t>I enjoy thinking and doing!</a:t>
            </a:r>
          </a:p>
          <a:p>
            <a:pPr lvl="0" rtl="0">
              <a:spcBef>
                <a:spcPts val="0"/>
              </a:spcBef>
              <a:buClr>
                <a:schemeClr val="dk1"/>
              </a:buClr>
              <a:buSzPct val="45833"/>
              <a:buFont typeface="Arial"/>
              <a:buNone/>
            </a:pPr>
            <a:r>
              <a:rPr lang="en-US" dirty="0" smtClean="0"/>
              <a:t>Not necessarily in that order!</a:t>
            </a:r>
          </a:p>
          <a:p>
            <a:pPr lvl="0" rtl="0">
              <a:spcBef>
                <a:spcPts val="0"/>
              </a:spcBef>
              <a:buClr>
                <a:schemeClr val="dk1"/>
              </a:buClr>
              <a:buSzPct val="45833"/>
              <a:buFont typeface="Arial"/>
              <a:buNone/>
            </a:pPr>
            <a:r>
              <a:rPr lang="en-US" dirty="0" smtClean="0"/>
              <a:t/>
            </a:r>
            <a:br>
              <a:rPr lang="en-US" dirty="0" smtClean="0"/>
            </a:br>
            <a:r>
              <a:rPr lang="en-US" sz="1800" dirty="0" smtClean="0"/>
              <a:t>BSETx2, math minor, MSEE </a:t>
            </a:r>
            <a:r>
              <a:rPr lang="en-US" sz="1800" dirty="0" smtClean="0"/>
              <a:t>Info </a:t>
            </a:r>
            <a:r>
              <a:rPr lang="en-US" sz="1800" dirty="0" smtClean="0"/>
              <a:t>Theory USC, </a:t>
            </a:r>
            <a:r>
              <a:rPr lang="en-US" sz="1800" dirty="0" smtClean="0"/>
              <a:t>DEFCON, Burning Man, AMSAT, IEEE, GNU Radio, Gator (punk rock), 2nd lines, street bands, community orchestras, pipe organ construction, Organ Donor lead, </a:t>
            </a:r>
            <a:r>
              <a:rPr lang="en-US" sz="1800" dirty="0" smtClean="0"/>
              <a:t>Phase </a:t>
            </a:r>
            <a:r>
              <a:rPr lang="en-US" sz="1800" dirty="0" smtClean="0"/>
              <a:t>4 Ground </a:t>
            </a:r>
            <a:r>
              <a:rPr lang="en-US" sz="1800" dirty="0" smtClean="0"/>
              <a:t>lead</a:t>
            </a:r>
            <a:endParaRPr lang="en-US" sz="1800" dirty="0" smtClean="0"/>
          </a:p>
          <a:p>
            <a:pPr lvl="0" rtl="0">
              <a:spcBef>
                <a:spcPts val="0"/>
              </a:spcBef>
              <a:buClr>
                <a:schemeClr val="dk1"/>
              </a:buClr>
              <a:buSzPct val="45833"/>
              <a:buFont typeface="Arial"/>
              <a:buNone/>
            </a:pPr>
            <a:endParaRPr lang="en-US" sz="1800" dirty="0"/>
          </a:p>
          <a:p>
            <a:pPr lvl="0">
              <a:spcBef>
                <a:spcPts val="0"/>
              </a:spcBef>
              <a:buClr>
                <a:schemeClr val="dk1"/>
              </a:buClr>
              <a:buSzPct val="45833"/>
              <a:buNone/>
            </a:pPr>
            <a:r>
              <a:rPr lang="en-US" sz="1800" dirty="0"/>
              <a:t>https://phase4ground.github.io/</a:t>
            </a:r>
            <a:endParaRPr lang="en" sz="1800" dirty="0"/>
          </a:p>
        </p:txBody>
      </p:sp>
      <p:pic>
        <p:nvPicPr>
          <p:cNvPr id="3852" name="Shape 3852"/>
          <p:cNvPicPr preferRelativeResize="0"/>
          <p:nvPr/>
        </p:nvPicPr>
        <p:blipFill>
          <a:blip r:embed="rId3">
            <a:extLst>
              <a:ext uri="{28A0092B-C50C-407E-A947-70E740481C1C}">
                <a14:useLocalDpi xmlns:a14="http://schemas.microsoft.com/office/drawing/2010/main"/>
              </a:ext>
            </a:extLst>
          </a:blip>
          <a:stretch>
            <a:fillRect/>
          </a:stretch>
        </p:blipFill>
        <p:spPr>
          <a:xfrm>
            <a:off x="-680013" y="-8376"/>
            <a:ext cx="3870106" cy="5160141"/>
          </a:xfrm>
          <a:prstGeom prst="rect">
            <a:avLst/>
          </a:prstGeom>
          <a:noFill/>
          <a:ln>
            <a:noFill/>
          </a:ln>
        </p:spPr>
      </p:pic>
      <p:sp>
        <p:nvSpPr>
          <p:cNvPr id="3853" name="Shape 3853"/>
          <p:cNvSpPr txBox="1">
            <a:spLocks noGrp="1"/>
          </p:cNvSpPr>
          <p:nvPr>
            <p:ph type="sldNum" idx="12"/>
          </p:nvPr>
        </p:nvSpPr>
        <p:spPr>
          <a:xfrm>
            <a:off x="91531" y="472020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1336"/>
            <a:ext cx="3914700" cy="1159800"/>
          </a:xfrm>
        </p:spPr>
        <p:txBody>
          <a:bodyPr/>
          <a:lstStyle/>
          <a:p>
            <a:r>
              <a:rPr lang="en-US" dirty="0" smtClean="0"/>
              <a:t>Computer Science</a:t>
            </a:r>
            <a:endParaRPr lang="en-US" dirty="0"/>
          </a:p>
        </p:txBody>
      </p:sp>
      <p:sp>
        <p:nvSpPr>
          <p:cNvPr id="3" name="Subtitle 2"/>
          <p:cNvSpPr>
            <a:spLocks noGrp="1"/>
          </p:cNvSpPr>
          <p:nvPr>
            <p:ph type="subTitle" idx="1"/>
          </p:nvPr>
        </p:nvSpPr>
        <p:spPr>
          <a:xfrm>
            <a:off x="685800" y="2955240"/>
            <a:ext cx="5470451" cy="1733718"/>
          </a:xfrm>
        </p:spPr>
        <p:txBody>
          <a:bodyPr/>
          <a:lstStyle/>
          <a:p>
            <a:r>
              <a:rPr lang="en-US" sz="4000" i="1" dirty="0" smtClean="0"/>
              <a:t>Restored to its proper place in the universe.</a:t>
            </a:r>
            <a:endParaRPr lang="en-US" sz="4000" i="1" dirty="0"/>
          </a:p>
        </p:txBody>
      </p:sp>
      <p:sp>
        <p:nvSpPr>
          <p:cNvPr id="5" name="TextBox 4"/>
          <p:cNvSpPr txBox="1"/>
          <p:nvPr/>
        </p:nvSpPr>
        <p:spPr>
          <a:xfrm>
            <a:off x="6911163" y="2401136"/>
            <a:ext cx="2159566" cy="523220"/>
          </a:xfrm>
          <a:prstGeom prst="rect">
            <a:avLst/>
          </a:prstGeom>
          <a:noFill/>
        </p:spPr>
        <p:txBody>
          <a:bodyPr wrap="none" rtlCol="0">
            <a:spAutoFit/>
          </a:bodyPr>
          <a:lstStyle/>
          <a:p>
            <a:r>
              <a:rPr lang="en-US" sz="2800" dirty="0" smtClean="0">
                <a:solidFill>
                  <a:schemeClr val="bg1"/>
                </a:solidFill>
              </a:rPr>
              <a:t>MODCODS!</a:t>
            </a:r>
            <a:endParaRPr lang="en-US" sz="2800" dirty="0">
              <a:solidFill>
                <a:schemeClr val="bg1"/>
              </a:solidFill>
            </a:endParaRPr>
          </a:p>
        </p:txBody>
      </p:sp>
    </p:spTree>
    <p:extLst>
      <p:ext uri="{BB962C8B-B14F-4D97-AF65-F5344CB8AC3E}">
        <p14:creationId xmlns:p14="http://schemas.microsoft.com/office/powerpoint/2010/main" val="1159898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Forward Error Correction</a:t>
            </a:r>
            <a:endParaRPr lang="en-US" dirty="0"/>
          </a:p>
        </p:txBody>
      </p:sp>
      <p:sp>
        <p:nvSpPr>
          <p:cNvPr id="4" name="Text Placeholder 3"/>
          <p:cNvSpPr>
            <a:spLocks noGrp="1"/>
          </p:cNvSpPr>
          <p:nvPr>
            <p:ph type="body" idx="1"/>
          </p:nvPr>
        </p:nvSpPr>
        <p:spPr/>
        <p:txBody>
          <a:bodyPr/>
          <a:lstStyle/>
          <a:p>
            <a:r>
              <a:rPr lang="en-US" sz="2800" dirty="0" smtClean="0"/>
              <a:t>DVB-S2 uses a concatenated outer Bose–Chaudhuri–</a:t>
            </a:r>
            <a:r>
              <a:rPr lang="en-US" sz="2800" dirty="0" err="1" smtClean="0"/>
              <a:t>Hocquenghem</a:t>
            </a:r>
            <a:r>
              <a:rPr lang="en-US" sz="2800" dirty="0" smtClean="0"/>
              <a:t> </a:t>
            </a:r>
            <a:r>
              <a:rPr lang="en-US" sz="2800" dirty="0"/>
              <a:t>(BCH</a:t>
            </a:r>
            <a:r>
              <a:rPr lang="en-US" sz="2800" dirty="0" smtClean="0"/>
              <a:t>) code and an inner low density parity check (LDPC) code.</a:t>
            </a:r>
          </a:p>
          <a:p>
            <a:endParaRPr lang="en-US" dirty="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875877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18" y="0"/>
            <a:ext cx="4114800" cy="5143500"/>
          </a:xfrm>
          <a:prstGeom prst="rect">
            <a:avLst/>
          </a:prstGeom>
        </p:spPr>
      </p:pic>
    </p:spTree>
    <p:extLst>
      <p:ext uri="{BB962C8B-B14F-4D97-AF65-F5344CB8AC3E}">
        <p14:creationId xmlns:p14="http://schemas.microsoft.com/office/powerpoint/2010/main" val="1253450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spTree>
    <p:extLst>
      <p:ext uri="{BB962C8B-B14F-4D97-AF65-F5344CB8AC3E}">
        <p14:creationId xmlns:p14="http://schemas.microsoft.com/office/powerpoint/2010/main" val="55642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3" y="0"/>
            <a:ext cx="6091570" cy="5130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195" y="447180"/>
            <a:ext cx="2690037" cy="2849131"/>
          </a:xfrm>
          <a:prstGeom prst="rect">
            <a:avLst/>
          </a:prstGeom>
        </p:spPr>
      </p:pic>
    </p:spTree>
    <p:extLst>
      <p:ext uri="{BB962C8B-B14F-4D97-AF65-F5344CB8AC3E}">
        <p14:creationId xmlns:p14="http://schemas.microsoft.com/office/powerpoint/2010/main" val="207759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
            <a:ext cx="9278539" cy="5080000"/>
          </a:xfrm>
          <a:prstGeom prst="rect">
            <a:avLst/>
          </a:prstGeom>
        </p:spPr>
      </p:pic>
    </p:spTree>
    <p:extLst>
      <p:ext uri="{BB962C8B-B14F-4D97-AF65-F5344CB8AC3E}">
        <p14:creationId xmlns:p14="http://schemas.microsoft.com/office/powerpoint/2010/main" val="1706286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7537" y="199435"/>
            <a:ext cx="7086600" cy="1160463"/>
          </a:xfrm>
        </p:spPr>
        <p:txBody>
          <a:bodyPr/>
          <a:lstStyle/>
          <a:p>
            <a:r>
              <a:rPr lang="en-US" sz="2800" dirty="0" smtClean="0">
                <a:solidFill>
                  <a:schemeClr val="tx1"/>
                </a:solidFill>
              </a:rPr>
              <a:t>Data Rate = </a:t>
            </a:r>
            <a:br>
              <a:rPr lang="en-US" sz="2800" dirty="0" smtClean="0">
                <a:solidFill>
                  <a:schemeClr val="tx1"/>
                </a:solidFill>
              </a:rPr>
            </a:br>
            <a:r>
              <a:rPr lang="en-US" sz="2800" dirty="0" smtClean="0">
                <a:solidFill>
                  <a:schemeClr val="tx1"/>
                </a:solidFill>
              </a:rPr>
              <a:t>Symbol Rate * Code Rate * Modulation Order </a:t>
            </a:r>
            <a:endParaRPr lang="en-US" sz="28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37" y="1752600"/>
            <a:ext cx="7150100" cy="3390900"/>
          </a:xfrm>
          <a:prstGeom prst="rect">
            <a:avLst/>
          </a:prstGeom>
        </p:spPr>
      </p:pic>
    </p:spTree>
    <p:extLst>
      <p:ext uri="{BB962C8B-B14F-4D97-AF65-F5344CB8AC3E}">
        <p14:creationId xmlns:p14="http://schemas.microsoft.com/office/powerpoint/2010/main" val="1023136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36323"/>
            <a:ext cx="6305107" cy="857400"/>
          </a:xfrm>
        </p:spPr>
        <p:txBody>
          <a:bodyPr/>
          <a:lstStyle/>
          <a:p>
            <a:r>
              <a:rPr lang="en-US" dirty="0" smtClean="0"/>
              <a:t>Sponsors</a:t>
            </a:r>
            <a:endParaRPr lang="en-US" dirty="0"/>
          </a:p>
        </p:txBody>
      </p:sp>
      <p:sp>
        <p:nvSpPr>
          <p:cNvPr id="3" name="Text Placeholder 2"/>
          <p:cNvSpPr>
            <a:spLocks noGrp="1"/>
          </p:cNvSpPr>
          <p:nvPr>
            <p:ph type="body" idx="1"/>
          </p:nvPr>
        </p:nvSpPr>
        <p:spPr>
          <a:xfrm>
            <a:off x="457200" y="2068451"/>
            <a:ext cx="6071191" cy="2605200"/>
          </a:xfrm>
        </p:spPr>
        <p:txBody>
          <a:bodyPr/>
          <a:lstStyle/>
          <a:p>
            <a:r>
              <a:rPr lang="en-US" sz="2800" dirty="0" smtClean="0"/>
              <a:t>Ettus Research </a:t>
            </a:r>
            <a:r>
              <a:rPr lang="mr-IN" sz="2800" dirty="0" smtClean="0"/>
              <a:t>–</a:t>
            </a:r>
            <a:r>
              <a:rPr lang="en-US" sz="2800" dirty="0" smtClean="0"/>
              <a:t> multiple USRPs</a:t>
            </a:r>
          </a:p>
          <a:p>
            <a:r>
              <a:rPr lang="en-US" sz="2800" dirty="0" smtClean="0"/>
              <a:t>Xilinx </a:t>
            </a:r>
            <a:r>
              <a:rPr lang="mr-IN" sz="2800" dirty="0" smtClean="0"/>
              <a:t>–</a:t>
            </a:r>
            <a:r>
              <a:rPr lang="en-US" sz="2800" dirty="0" smtClean="0"/>
              <a:t> three licenses </a:t>
            </a:r>
          </a:p>
          <a:p>
            <a:r>
              <a:rPr lang="en-US" sz="2800" dirty="0" err="1" smtClean="0"/>
              <a:t>Ansoft</a:t>
            </a:r>
            <a:r>
              <a:rPr lang="en-US" sz="2800" dirty="0"/>
              <a:t> </a:t>
            </a:r>
            <a:r>
              <a:rPr lang="mr-IN" sz="2800" dirty="0" smtClean="0"/>
              <a:t>–</a:t>
            </a:r>
            <a:r>
              <a:rPr lang="en-US" sz="2800" dirty="0" smtClean="0"/>
              <a:t> HFSS </a:t>
            </a:r>
          </a:p>
          <a:p>
            <a:r>
              <a:rPr lang="en-US" sz="2800" dirty="0" smtClean="0"/>
              <a:t>Slack </a:t>
            </a:r>
            <a:r>
              <a:rPr lang="mr-IN" sz="2800" dirty="0" smtClean="0"/>
              <a:t>–</a:t>
            </a:r>
            <a:r>
              <a:rPr lang="en-US" sz="2800" dirty="0" smtClean="0"/>
              <a:t> nonprofit discount</a:t>
            </a:r>
          </a:p>
          <a:p>
            <a:r>
              <a:rPr lang="en-US" sz="2800" dirty="0" smtClean="0"/>
              <a:t>AMSAT </a:t>
            </a:r>
            <a:r>
              <a:rPr lang="mr-IN" sz="2800" dirty="0" smtClean="0"/>
              <a:t>–</a:t>
            </a:r>
            <a:r>
              <a:rPr lang="en-US" sz="2800" dirty="0" smtClean="0"/>
              <a:t> mailing list, funding</a:t>
            </a:r>
          </a:p>
        </p:txBody>
      </p:sp>
      <p:sp>
        <p:nvSpPr>
          <p:cNvPr id="4" name="Slide Number Placeholder 3"/>
          <p:cNvSpPr>
            <a:spLocks noGrp="1"/>
          </p:cNvSpPr>
          <p:nvPr>
            <p:ph type="sldNum" idx="12"/>
          </p:nvPr>
        </p:nvSpPr>
        <p:spPr/>
        <p:txBody>
          <a:bodyPr/>
          <a:lstStyle/>
          <a:p>
            <a:fld id="{00000000-1234-1234-1234-123412341234}" type="slidenum">
              <a:rPr lang="en" smtClean="0"/>
              <a:pPr/>
              <a:t>37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439" y="728350"/>
            <a:ext cx="1111870" cy="1111870"/>
          </a:xfrm>
          <a:prstGeom prst="rect">
            <a:avLst/>
          </a:prstGeom>
        </p:spPr>
      </p:pic>
    </p:spTree>
    <p:extLst>
      <p:ext uri="{BB962C8B-B14F-4D97-AF65-F5344CB8AC3E}">
        <p14:creationId xmlns:p14="http://schemas.microsoft.com/office/powerpoint/2010/main" val="1476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38</a:t>
            </a:fld>
            <a:endParaRPr lang="en"/>
          </a:p>
        </p:txBody>
      </p:sp>
      <p:sp>
        <p:nvSpPr>
          <p:cNvPr id="7" name="Rectangle 6"/>
          <p:cNvSpPr/>
          <p:nvPr/>
        </p:nvSpPr>
        <p:spPr>
          <a:xfrm>
            <a:off x="435934" y="154846"/>
            <a:ext cx="8399721" cy="5693866"/>
          </a:xfrm>
          <a:prstGeom prst="rect">
            <a:avLst/>
          </a:prstGeom>
        </p:spPr>
        <p:txBody>
          <a:bodyPr wrap="square">
            <a:spAutoFit/>
          </a:bodyPr>
          <a:lstStyle/>
          <a:p>
            <a:r>
              <a:rPr lang="en-US" sz="2800" dirty="0" smtClean="0"/>
              <a:t>Correlator, Synchronization </a:t>
            </a:r>
            <a:r>
              <a:rPr lang="en-US" sz="2800" dirty="0"/>
              <a:t>challenges</a:t>
            </a:r>
          </a:p>
          <a:p>
            <a:r>
              <a:rPr lang="en-US" sz="2800" dirty="0"/>
              <a:t>Radio interface is HTML5 </a:t>
            </a:r>
            <a:r>
              <a:rPr lang="mr-IN" sz="2800" dirty="0"/>
              <a:t>–</a:t>
            </a:r>
            <a:r>
              <a:rPr lang="en-US" sz="2800" dirty="0"/>
              <a:t> no software installs</a:t>
            </a:r>
          </a:p>
          <a:p>
            <a:r>
              <a:rPr lang="en-US" sz="2800" dirty="0"/>
              <a:t>5GHz RF amplifiers and filters</a:t>
            </a:r>
          </a:p>
          <a:p>
            <a:r>
              <a:rPr lang="en-US" sz="2800" dirty="0"/>
              <a:t>Dual band feed success!</a:t>
            </a:r>
          </a:p>
          <a:p>
            <a:r>
              <a:rPr lang="en-US" sz="2800" dirty="0"/>
              <a:t>10GHz receiver chain</a:t>
            </a:r>
          </a:p>
          <a:p>
            <a:r>
              <a:rPr lang="en-US" sz="2800" dirty="0"/>
              <a:t>FPGA </a:t>
            </a:r>
            <a:r>
              <a:rPr lang="en-US" sz="2800" dirty="0" smtClean="0"/>
              <a:t>coding, GPU coding, GNU Radio coding</a:t>
            </a:r>
            <a:r>
              <a:rPr lang="mr-IN" sz="2800" dirty="0" smtClean="0"/>
              <a:t>…</a:t>
            </a:r>
            <a:endParaRPr lang="en-US" sz="2800" dirty="0"/>
          </a:p>
          <a:p>
            <a:r>
              <a:rPr lang="en-US" sz="2800" dirty="0"/>
              <a:t>ASIC board that enables DVB-S2X</a:t>
            </a:r>
          </a:p>
          <a:p>
            <a:r>
              <a:rPr lang="en-US" sz="2800" dirty="0"/>
              <a:t>Art, lots of </a:t>
            </a:r>
            <a:r>
              <a:rPr lang="en-US" sz="2800" dirty="0" smtClean="0"/>
              <a:t>it!</a:t>
            </a:r>
            <a:endParaRPr lang="en-US" sz="2800" dirty="0"/>
          </a:p>
          <a:p>
            <a:r>
              <a:rPr lang="en-US" sz="2800" dirty="0"/>
              <a:t>Telemetry API</a:t>
            </a:r>
          </a:p>
          <a:p>
            <a:r>
              <a:rPr lang="en-US" sz="2800" dirty="0"/>
              <a:t>Friendly and accessible, learning-positive team</a:t>
            </a:r>
          </a:p>
          <a:p>
            <a:pPr lvl="0"/>
            <a:r>
              <a:rPr lang="en-US" sz="2800" dirty="0"/>
              <a:t>Join at https://phase4ground.github.io/</a:t>
            </a:r>
            <a:endParaRPr lang="en" sz="2800" dirty="0"/>
          </a:p>
          <a:p>
            <a:endParaRPr lang="en-US" sz="2800" dirty="0"/>
          </a:p>
          <a:p>
            <a:endParaRPr lang="en-US" sz="2800" dirty="0"/>
          </a:p>
        </p:txBody>
      </p:sp>
    </p:spTree>
    <p:extLst>
      <p:ext uri="{BB962C8B-B14F-4D97-AF65-F5344CB8AC3E}">
        <p14:creationId xmlns:p14="http://schemas.microsoft.com/office/powerpoint/2010/main" val="205260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r="37236" b="38100"/>
          <a:stretch/>
        </p:blipFill>
        <p:spPr>
          <a:xfrm>
            <a:off x="0" y="-1"/>
            <a:ext cx="6953693" cy="5143501"/>
          </a:xfrm>
          <a:prstGeom prst="rect">
            <a:avLst/>
          </a:prstGeom>
        </p:spPr>
      </p:pic>
    </p:spTree>
    <p:extLst>
      <p:ext uri="{BB962C8B-B14F-4D97-AF65-F5344CB8AC3E}">
        <p14:creationId xmlns:p14="http://schemas.microsoft.com/office/powerpoint/2010/main" val="1270912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Tree>
    <p:extLst>
      <p:ext uri="{BB962C8B-B14F-4D97-AF65-F5344CB8AC3E}">
        <p14:creationId xmlns:p14="http://schemas.microsoft.com/office/powerpoint/2010/main" val="174251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Tree>
    <p:extLst>
      <p:ext uri="{BB962C8B-B14F-4D97-AF65-F5344CB8AC3E}">
        <p14:creationId xmlns:p14="http://schemas.microsoft.com/office/powerpoint/2010/main" val="23446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2569934" cy="646331"/>
          </a:xfrm>
          <a:prstGeom prst="rect">
            <a:avLst/>
          </a:prstGeom>
          <a:noFill/>
        </p:spPr>
        <p:txBody>
          <a:bodyPr wrap="none" rtlCol="0">
            <a:spAutoFit/>
          </a:bodyPr>
          <a:lstStyle/>
          <a:p>
            <a:r>
              <a:rPr lang="en-US" sz="3600" dirty="0" err="1" smtClean="0"/>
              <a:t>AMSAT.org</a:t>
            </a:r>
            <a:endParaRPr lang="en-US" sz="3600" dirty="0"/>
          </a:p>
        </p:txBody>
      </p:sp>
    </p:spTree>
    <p:extLst>
      <p:ext uri="{BB962C8B-B14F-4D97-AF65-F5344CB8AC3E}">
        <p14:creationId xmlns:p14="http://schemas.microsoft.com/office/powerpoint/2010/main" val="56219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Tree>
    <p:extLst>
      <p:ext uri="{BB962C8B-B14F-4D97-AF65-F5344CB8AC3E}">
        <p14:creationId xmlns:p14="http://schemas.microsoft.com/office/powerpoint/2010/main" val="202895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10287000" cy="5143500"/>
          </a:xfrm>
          <a:prstGeom prst="rect">
            <a:avLst/>
          </a:prstGeom>
        </p:spPr>
      </p:pic>
      <p:sp>
        <p:nvSpPr>
          <p:cNvPr id="4" name="TextBox 3"/>
          <p:cNvSpPr txBox="1"/>
          <p:nvPr/>
        </p:nvSpPr>
        <p:spPr>
          <a:xfrm>
            <a:off x="2126512" y="1212112"/>
            <a:ext cx="1774845" cy="646331"/>
          </a:xfrm>
          <a:prstGeom prst="rect">
            <a:avLst/>
          </a:prstGeom>
          <a:noFill/>
        </p:spPr>
        <p:txBody>
          <a:bodyPr wrap="none" rtlCol="0">
            <a:spAutoFit/>
          </a:bodyPr>
          <a:lstStyle/>
          <a:p>
            <a:r>
              <a:rPr lang="en-US" sz="3600" dirty="0" smtClean="0"/>
              <a:t>AMSAT</a:t>
            </a:r>
            <a:endParaRPr lang="en-US" sz="3600" dirty="0"/>
          </a:p>
        </p:txBody>
      </p:sp>
      <p:sp>
        <p:nvSpPr>
          <p:cNvPr id="5" name="TextBox 4"/>
          <p:cNvSpPr txBox="1"/>
          <p:nvPr/>
        </p:nvSpPr>
        <p:spPr>
          <a:xfrm>
            <a:off x="6510670" y="3519872"/>
            <a:ext cx="1646605" cy="1200329"/>
          </a:xfrm>
          <a:prstGeom prst="rect">
            <a:avLst/>
          </a:prstGeom>
          <a:noFill/>
        </p:spPr>
        <p:txBody>
          <a:bodyPr wrap="none" rtlCol="0">
            <a:spAutoFit/>
          </a:bodyPr>
          <a:lstStyle/>
          <a:p>
            <a:r>
              <a:rPr lang="en-US" sz="3600" smtClean="0"/>
              <a:t>Open </a:t>
            </a:r>
          </a:p>
          <a:p>
            <a:r>
              <a:rPr lang="en-US" sz="3600" dirty="0" smtClean="0"/>
              <a:t>Source</a:t>
            </a:r>
            <a:endParaRPr lang="en-US" sz="3600" dirty="0"/>
          </a:p>
        </p:txBody>
      </p:sp>
      <p:sp>
        <p:nvSpPr>
          <p:cNvPr id="6" name="TextBox 5"/>
          <p:cNvSpPr txBox="1"/>
          <p:nvPr/>
        </p:nvSpPr>
        <p:spPr>
          <a:xfrm>
            <a:off x="7790847" y="0"/>
            <a:ext cx="1236236" cy="646331"/>
          </a:xfrm>
          <a:prstGeom prst="rect">
            <a:avLst/>
          </a:prstGeom>
          <a:noFill/>
        </p:spPr>
        <p:txBody>
          <a:bodyPr wrap="none" rtlCol="0">
            <a:spAutoFit/>
          </a:bodyPr>
          <a:lstStyle/>
          <a:p>
            <a:r>
              <a:rPr lang="en-US" sz="3600" smtClean="0"/>
              <a:t>ITAR</a:t>
            </a:r>
            <a:endParaRPr lang="en-US" sz="3600" dirty="0"/>
          </a:p>
        </p:txBody>
      </p:sp>
    </p:spTree>
    <p:extLst>
      <p:ext uri="{BB962C8B-B14F-4D97-AF65-F5344CB8AC3E}">
        <p14:creationId xmlns:p14="http://schemas.microsoft.com/office/powerpoint/2010/main" val="1510642178"/>
      </p:ext>
    </p:extLst>
  </p:cSld>
  <p:clrMapOvr>
    <a:masterClrMapping/>
  </p:clrMapOvr>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15143</TotalTime>
  <Words>3170</Words>
  <Application>Microsoft Macintosh PowerPoint</Application>
  <PresentationFormat>On-screen Show (16:9)</PresentationFormat>
  <Paragraphs>353</Paragraphs>
  <Slides>38</Slides>
  <Notes>38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DejaVu Sans</vt:lpstr>
      <vt:lpstr>Dosis Light</vt:lpstr>
      <vt:lpstr>FreeSans</vt:lpstr>
      <vt:lpstr>Lato Hairline</vt:lpstr>
      <vt:lpstr>Lato Light</vt:lpstr>
      <vt:lpstr>Liberation Sans</vt:lpstr>
      <vt:lpstr>Liberation Serif</vt:lpstr>
      <vt:lpstr>Mangal</vt:lpstr>
      <vt:lpstr>Noto Sans CJK SC Regular</vt:lpstr>
      <vt:lpstr>StarSymbol</vt:lpstr>
      <vt:lpstr>Titillium Web</vt:lpstr>
      <vt:lpstr>Titillium Web Light</vt:lpstr>
      <vt:lpstr>Arial</vt:lpstr>
      <vt:lpstr>Mowbray template</vt:lpstr>
      <vt:lpstr>Eglamour template</vt:lpstr>
      <vt:lpstr>Open Source Satellites</vt:lpstr>
      <vt:lpstr>INSTRUCTIONS FOR USE</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Fox-1 Maximum Power Point Tracker</vt:lpstr>
      <vt:lpstr>Fox-1 Maximum Power Point Tracker</vt:lpstr>
      <vt:lpstr>PowerPoint Presentation</vt:lpstr>
      <vt:lpstr>Faraday Wireless Radio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4 Ground Technical</vt:lpstr>
      <vt:lpstr>Computer Science</vt:lpstr>
      <vt:lpstr>Forward Error Correction</vt:lpstr>
      <vt:lpstr>PowerPoint Presentation</vt:lpstr>
      <vt:lpstr>PowerPoint Presentation</vt:lpstr>
      <vt:lpstr>PowerPoint Presentation</vt:lpstr>
      <vt:lpstr>PowerPoint Presentation</vt:lpstr>
      <vt:lpstr>Data Rate =  Symbol Rate * Code Rate * Modulation Order </vt:lpstr>
      <vt:lpstr>Sponsors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Matters</dc:title>
  <cp:lastModifiedBy>Michelle Thompson</cp:lastModifiedBy>
  <cp:revision>688</cp:revision>
  <dcterms:modified xsi:type="dcterms:W3CDTF">2017-12-10T22:14:02Z</dcterms:modified>
</cp:coreProperties>
</file>